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784975"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XFut02g02gPXbJ+L5tuJOXdz5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005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3337" y="0"/>
            <a:ext cx="294005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3637"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09112"/>
            <a:ext cx="294005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7619c1d98_0_18: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1" name="Google Shape;251;g2e7619c1d98_0_18: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2e7619c1d98_0_18: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7d8f0aaf8_1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g2e7d8f0aaf8_1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e7d8f0aaf8_1_0:notes"/>
          <p:cNvSpPr txBox="1"/>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0: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0: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3: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3: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db43ebd034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05" name="Google Shape;305;g2db43ebd034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a:t>These are our Be Belper values that are embedded in our school community. Staff closely monitor positive behaviour and log when they see a student carrying out these behaviours on Bromcom</a:t>
            </a:r>
            <a:endParaRPr sz="1300"/>
          </a:p>
        </p:txBody>
      </p:sp>
      <p:sp>
        <p:nvSpPr>
          <p:cNvPr id="306" name="Google Shape;306;g2db43ebd034_0_0: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14: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Here are just a few examples of how we reward students behaviour in Belper. We have developed a range of ways to celebrate hard work and effort and students will strive to be the best version of themselves to achieve merits.</a:t>
            </a:r>
            <a:endParaRPr sz="1100"/>
          </a:p>
        </p:txBody>
      </p:sp>
      <p:sp>
        <p:nvSpPr>
          <p:cNvPr id="320" name="Google Shape;320;p14: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8: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t>We need you to share what knowledge you have about your child</a:t>
            </a:r>
            <a:endParaRPr sz="900"/>
          </a:p>
          <a:p>
            <a:pPr marL="0" lvl="0" indent="0" algn="l" rtl="0">
              <a:lnSpc>
                <a:spcPct val="100000"/>
              </a:lnSpc>
              <a:spcBef>
                <a:spcPts val="0"/>
              </a:spcBef>
              <a:spcAft>
                <a:spcPts val="0"/>
              </a:spcAft>
              <a:buSzPts val="1400"/>
              <a:buNone/>
            </a:pPr>
            <a:r>
              <a:rPr lang="en-US" sz="900"/>
              <a:t>We need you to support your child and take an active interest in what your child is doing in school</a:t>
            </a:r>
            <a:endParaRPr sz="900"/>
          </a:p>
          <a:p>
            <a:pPr marL="0" lvl="0" indent="0" algn="l" rtl="0">
              <a:lnSpc>
                <a:spcPct val="100000"/>
              </a:lnSpc>
              <a:spcBef>
                <a:spcPts val="0"/>
              </a:spcBef>
              <a:spcAft>
                <a:spcPts val="0"/>
              </a:spcAft>
              <a:buSzPts val="1400"/>
              <a:buNone/>
            </a:pPr>
            <a:r>
              <a:rPr lang="en-US" sz="900"/>
              <a:t>Of course you will side with your child, what good parent wouldn’t, but if there is a problem remember that from your child perspective it is better to see the adults working together to resolve any issues</a:t>
            </a:r>
            <a:endParaRPr sz="900"/>
          </a:p>
        </p:txBody>
      </p:sp>
      <p:sp>
        <p:nvSpPr>
          <p:cNvPr id="329" name="Google Shape;329;p28: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27: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t>Common questions asked by parents</a:t>
            </a:r>
            <a:endParaRPr sz="1000"/>
          </a:p>
          <a:p>
            <a:pPr marL="0" lvl="0" indent="0" algn="l" rtl="0">
              <a:lnSpc>
                <a:spcPct val="100000"/>
              </a:lnSpc>
              <a:spcBef>
                <a:spcPts val="0"/>
              </a:spcBef>
              <a:spcAft>
                <a:spcPts val="0"/>
              </a:spcAft>
              <a:buSzPts val="1400"/>
              <a:buNone/>
            </a:pPr>
            <a:r>
              <a:rPr lang="en-US" sz="1000"/>
              <a:t>Dress code is available on the website</a:t>
            </a:r>
            <a:endParaRPr sz="1000"/>
          </a:p>
          <a:p>
            <a:pPr marL="0" lvl="0" indent="0" algn="l" rtl="0">
              <a:lnSpc>
                <a:spcPct val="100000"/>
              </a:lnSpc>
              <a:spcBef>
                <a:spcPts val="0"/>
              </a:spcBef>
              <a:spcAft>
                <a:spcPts val="0"/>
              </a:spcAft>
              <a:buSzPts val="1400"/>
              <a:buNone/>
            </a:pPr>
            <a:r>
              <a:rPr lang="en-US" sz="1000"/>
              <a:t>Mobile can be used during social time only and should not be seen during lessons or lesson changeover</a:t>
            </a:r>
            <a:endParaRPr sz="1000"/>
          </a:p>
          <a:p>
            <a:pPr marL="0" lvl="0" indent="0" algn="l" rtl="0">
              <a:lnSpc>
                <a:spcPct val="100000"/>
              </a:lnSpc>
              <a:spcBef>
                <a:spcPts val="0"/>
              </a:spcBef>
              <a:spcAft>
                <a:spcPts val="0"/>
              </a:spcAft>
              <a:buSzPts val="1400"/>
              <a:buNone/>
            </a:pPr>
            <a:r>
              <a:rPr lang="en-US" sz="1000"/>
              <a:t>Detentions, please contact us if you have a query regarding a detention. </a:t>
            </a:r>
            <a:endParaRPr sz="1000"/>
          </a:p>
        </p:txBody>
      </p:sp>
      <p:sp>
        <p:nvSpPr>
          <p:cNvPr id="338" name="Google Shape;338;p27: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29: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9: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2: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540dd2881e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1200"/>
              </a:spcAft>
              <a:buSzPts val="3500"/>
              <a:buNone/>
            </a:pPr>
            <a:r>
              <a:rPr lang="en-US" sz="1000">
                <a:solidFill>
                  <a:srgbClr val="1C4587"/>
                </a:solidFill>
                <a:latin typeface="Calibri"/>
                <a:ea typeface="Calibri"/>
                <a:cs typeface="Calibri"/>
                <a:sym typeface="Calibri"/>
              </a:rPr>
              <a:t>Belper School is committed to working in partnership with all parents and carers to ensure that your child leaves school with everything they need to pursue their dreams.</a:t>
            </a:r>
            <a:endParaRPr sz="100"/>
          </a:p>
        </p:txBody>
      </p:sp>
      <p:sp>
        <p:nvSpPr>
          <p:cNvPr id="355" name="Google Shape;355;g2540dd2881e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0a6b14ea28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65" name="Google Shape;365;g20a6b14ea28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 Not making new friends - Be Belper - I’m really trying push my year groups to ‘Be Brave’ - Your best friends are in your tutor groups, you just haven’t met them yet . Water bottle reminder. </a:t>
            </a:r>
            <a:endParaRPr sz="1200"/>
          </a:p>
        </p:txBody>
      </p:sp>
      <p:sp>
        <p:nvSpPr>
          <p:cNvPr id="366" name="Google Shape;366;g20a6b14ea28_0_0: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53edeae3b8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75" name="Google Shape;375;g253edeae3b8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I’m fully aware of how much of a big step this is for you and your children. </a:t>
            </a:r>
            <a:r>
              <a:rPr lang="en-US" sz="1200">
                <a:solidFill>
                  <a:schemeClr val="dk1"/>
                </a:solidFill>
              </a:rPr>
              <a:t>I’ve been working with a group of year 7 students to help me understand more about worries the students might have about starting secondary school so I can address them for my year group. So let’s hear from the students.</a:t>
            </a:r>
            <a:endParaRPr sz="1200">
              <a:solidFill>
                <a:schemeClr val="dk1"/>
              </a:solidFill>
            </a:endParaRPr>
          </a:p>
          <a:p>
            <a:pPr marL="0" lvl="0" indent="0" algn="l" rtl="0">
              <a:lnSpc>
                <a:spcPct val="100000"/>
              </a:lnSpc>
              <a:spcBef>
                <a:spcPts val="0"/>
              </a:spcBef>
              <a:spcAft>
                <a:spcPts val="0"/>
              </a:spcAft>
              <a:buSzPts val="1400"/>
              <a:buNone/>
            </a:pPr>
            <a:endParaRPr sz="1200">
              <a:solidFill>
                <a:schemeClr val="dk1"/>
              </a:solidFill>
            </a:endParaRPr>
          </a:p>
          <a:p>
            <a:pPr marL="0" lvl="0" indent="0" algn="l" rtl="0">
              <a:lnSpc>
                <a:spcPct val="90000"/>
              </a:lnSpc>
              <a:spcBef>
                <a:spcPts val="0"/>
              </a:spcBef>
              <a:spcAft>
                <a:spcPts val="0"/>
              </a:spcAft>
              <a:buSzPts val="1400"/>
              <a:buNone/>
            </a:pPr>
            <a:endParaRPr sz="1200">
              <a:solidFill>
                <a:schemeClr val="dk1"/>
              </a:solidFill>
            </a:endParaRPr>
          </a:p>
        </p:txBody>
      </p:sp>
      <p:sp>
        <p:nvSpPr>
          <p:cNvPr id="376" name="Google Shape;376;g253edeae3b8_0_0: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53edeae3b8_1_42: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g253edeae3b8_1_42: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53edeae3b8_1_42:notes"/>
          <p:cNvSpPr txBox="1"/>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4fe3fcfe1_3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254fe3fcfe1_3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4fe3fcfe1_3_9:notes"/>
          <p:cNvSpPr>
            <a:spLocks noGrp="1" noRot="1" noChangeAspect="1"/>
          </p:cNvSpPr>
          <p:nvPr>
            <p:ph type="sldImg" idx="2"/>
          </p:nvPr>
        </p:nvSpPr>
        <p:spPr>
          <a:xfrm>
            <a:off x="917575" y="742950"/>
            <a:ext cx="4951413"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00" name="Google Shape;400;g254fe3fcfe1_3_9:notes"/>
          <p:cNvSpPr txBox="1">
            <a:spLocks noGrp="1"/>
          </p:cNvSpPr>
          <p:nvPr>
            <p:ph type="body" idx="1"/>
          </p:nvPr>
        </p:nvSpPr>
        <p:spPr>
          <a:xfrm>
            <a:off x="678497" y="4705350"/>
            <a:ext cx="5427900" cy="445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54fe3fcfe1_3_18: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08" name="Google Shape;408;g254fe3fcfe1_3_18: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254fe3fcfe1_3_18: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3edeae3b8_1_60:notes"/>
          <p:cNvSpPr txBox="1">
            <a:spLocks noGrp="1"/>
          </p:cNvSpPr>
          <p:nvPr>
            <p:ph type="body" idx="1"/>
          </p:nvPr>
        </p:nvSpPr>
        <p:spPr>
          <a:xfrm>
            <a:off x="678497" y="4705350"/>
            <a:ext cx="5427900" cy="445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Zoe </a:t>
            </a:r>
            <a:endParaRPr/>
          </a:p>
        </p:txBody>
      </p:sp>
      <p:sp>
        <p:nvSpPr>
          <p:cNvPr id="416" name="Google Shape;416;g253edeae3b8_1_60:notes"/>
          <p:cNvSpPr>
            <a:spLocks noGrp="1" noRot="1" noChangeAspect="1"/>
          </p:cNvSpPr>
          <p:nvPr>
            <p:ph type="sldImg" idx="2"/>
          </p:nvPr>
        </p:nvSpPr>
        <p:spPr>
          <a:xfrm>
            <a:off x="917575" y="742950"/>
            <a:ext cx="4951413"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53edeae3b8_1_65:notes"/>
          <p:cNvSpPr>
            <a:spLocks noGrp="1" noRot="1" noChangeAspect="1"/>
          </p:cNvSpPr>
          <p:nvPr>
            <p:ph type="sldImg" idx="2"/>
          </p:nvPr>
        </p:nvSpPr>
        <p:spPr>
          <a:xfrm>
            <a:off x="917575" y="742950"/>
            <a:ext cx="4951413" cy="3714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25" name="Google Shape;425;g253edeae3b8_1_65:notes"/>
          <p:cNvSpPr txBox="1">
            <a:spLocks noGrp="1"/>
          </p:cNvSpPr>
          <p:nvPr>
            <p:ph type="body" idx="1"/>
          </p:nvPr>
        </p:nvSpPr>
        <p:spPr>
          <a:xfrm>
            <a:off x="678497" y="4705350"/>
            <a:ext cx="5427900" cy="445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4fe3fcfe1_3_39: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33" name="Google Shape;433;g254fe3fcfe1_3_39: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54fe3fcfe1_3_39: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7616f642f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1" name="Google Shape;181;g2e7616f642f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e7616f642f_0_0: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3edeae3b8_2_13: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42" name="Google Shape;442;g253edeae3b8_2_13: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253edeae3b8_2_13: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is important that if you have concerns following the transition days that would benefit your child, please email the school and let us know. </a:t>
            </a:r>
            <a:endParaRPr/>
          </a:p>
        </p:txBody>
      </p:sp>
      <p:sp>
        <p:nvSpPr>
          <p:cNvPr id="449" name="Google Shape;449;p11: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e5c53fccba_1_18: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456" name="Google Shape;456;g2e5c53fccba_1_18: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2e5c53fccba_1_18: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32</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5c53fccba_1_7: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9" name="Google Shape;189;g2e5c53fccba_1_7: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e5c53fccba_1_7: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e7947905d9_0_0: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7" name="Google Shape;197;g2e7947905d9_0_0:notes"/>
          <p:cNvSpPr txBox="1">
            <a:spLocks noGrp="1"/>
          </p:cNvSpPr>
          <p:nvPr>
            <p:ph type="body" idx="1"/>
          </p:nvPr>
        </p:nvSpPr>
        <p:spPr>
          <a:xfrm>
            <a:off x="677862" y="4767262"/>
            <a:ext cx="54294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e7947905d9_0_0:notes"/>
          <p:cNvSpPr txBox="1">
            <a:spLocks noGrp="1"/>
          </p:cNvSpPr>
          <p:nvPr>
            <p:ph type="sldNum" idx="12"/>
          </p:nvPr>
        </p:nvSpPr>
        <p:spPr>
          <a:xfrm>
            <a:off x="3843337" y="9409112"/>
            <a:ext cx="29400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5: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have not left Belper school for many reasons, mainly the students. The ethos of care and kindness is unique. I have the fortunate role of being able to nurture the personal growth of your children. Mention ARAS briefly. Typical things to expect as they settle.</a:t>
            </a:r>
            <a:endParaRPr/>
          </a:p>
        </p:txBody>
      </p:sp>
      <p:sp>
        <p:nvSpPr>
          <p:cNvPr id="219" name="Google Shape;219;p5: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2: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past there has been some confusion over tutor groups so I wanted to explain the process to you.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 notes </a:t>
            </a:r>
            <a:endParaRPr/>
          </a:p>
          <a:p>
            <a:pPr marL="0" lvl="0" indent="0" algn="l" rtl="0">
              <a:lnSpc>
                <a:spcPct val="100000"/>
              </a:lnSpc>
              <a:spcBef>
                <a:spcPts val="0"/>
              </a:spcBef>
              <a:spcAft>
                <a:spcPts val="0"/>
              </a:spcAft>
              <a:buSzPts val="1400"/>
              <a:buNone/>
            </a:pPr>
            <a:r>
              <a:rPr lang="en-US"/>
              <a:t>Once Tutor groups have been formed, it is unlikely that they will change. </a:t>
            </a:r>
            <a:endParaRPr/>
          </a:p>
        </p:txBody>
      </p:sp>
      <p:sp>
        <p:nvSpPr>
          <p:cNvPr id="228" name="Google Shape;228;p12: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r>
              <a:rPr lang="en-US" sz="1200"/>
              <a:t>Tutor centrality. The start to every day is often the most difficult part. Ensuring that students are set up for the day in the right way can make a difference to their self esteem and ability to meet the academic and social challenges of the day.</a:t>
            </a:r>
            <a:endParaRPr sz="1200"/>
          </a:p>
        </p:txBody>
      </p:sp>
      <p:sp>
        <p:nvSpPr>
          <p:cNvPr id="235" name="Google Shape;235;p7: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1163638"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4:notes"/>
          <p:cNvSpPr txBox="1">
            <a:spLocks noGrp="1"/>
          </p:cNvSpPr>
          <p:nvPr>
            <p:ph type="body" idx="1"/>
          </p:nvPr>
        </p:nvSpPr>
        <p:spPr>
          <a:xfrm>
            <a:off x="677862" y="4767262"/>
            <a:ext cx="5429250" cy="39004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4:notes"/>
          <p:cNvSpPr txBox="1"/>
          <p:nvPr/>
        </p:nvSpPr>
        <p:spPr>
          <a:xfrm>
            <a:off x="3843337" y="9409112"/>
            <a:ext cx="29400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2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1" name="Google Shape;81;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54fe3fcfe1_1_94"/>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254fe3fcfe1_1_94"/>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254fe3fcfe1_1_9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54fe3fcfe1_1_9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54fe3fcfe1_1_9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54fe3fcfe1_1_10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54fe3fcfe1_1_10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254fe3fcfe1_1_1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54fe3fcfe1_1_1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54fe3fcfe1_1_1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nti-Bullying Thank You">
  <p:cSld name="Anti-Bullying Thank You">
    <p:bg>
      <p:bgPr>
        <a:solidFill>
          <a:srgbClr val="00B89C"/>
        </a:solidFill>
        <a:effectLst/>
      </p:bgPr>
    </p:bg>
    <p:spTree>
      <p:nvGrpSpPr>
        <p:cNvPr id="1" name="Shape 102"/>
        <p:cNvGrpSpPr/>
        <p:nvPr/>
      </p:nvGrpSpPr>
      <p:grpSpPr>
        <a:xfrm>
          <a:off x="0" y="0"/>
          <a:ext cx="0" cy="0"/>
          <a:chOff x="0" y="0"/>
          <a:chExt cx="0" cy="0"/>
        </a:xfrm>
      </p:grpSpPr>
      <p:pic>
        <p:nvPicPr>
          <p:cNvPr id="103" name="Google Shape;103;g254fe3fcfe1_1_106"/>
          <p:cNvPicPr preferRelativeResize="0"/>
          <p:nvPr/>
        </p:nvPicPr>
        <p:blipFill rotWithShape="1">
          <a:blip r:embed="rId2">
            <a:alphaModFix/>
          </a:blip>
          <a:srcRect/>
          <a:stretch/>
        </p:blipFill>
        <p:spPr>
          <a:xfrm>
            <a:off x="2" y="-9184"/>
            <a:ext cx="9144001" cy="5157275"/>
          </a:xfrm>
          <a:prstGeom prst="rect">
            <a:avLst/>
          </a:prstGeom>
          <a:noFill/>
          <a:ln>
            <a:noFill/>
          </a:ln>
        </p:spPr>
      </p:pic>
      <p:pic>
        <p:nvPicPr>
          <p:cNvPr id="104" name="Google Shape;104;g254fe3fcfe1_1_106"/>
          <p:cNvPicPr preferRelativeResize="0"/>
          <p:nvPr/>
        </p:nvPicPr>
        <p:blipFill rotWithShape="1">
          <a:blip r:embed="rId3">
            <a:alphaModFix/>
          </a:blip>
          <a:srcRect l="1758" t="1302" r="91852"/>
          <a:stretch/>
        </p:blipFill>
        <p:spPr>
          <a:xfrm>
            <a:off x="-1" y="0"/>
            <a:ext cx="584195" cy="6867184"/>
          </a:xfrm>
          <a:prstGeom prst="rect">
            <a:avLst/>
          </a:prstGeom>
          <a:noFill/>
          <a:ln>
            <a:noFill/>
          </a:ln>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g254fe3fcfe1_1_109"/>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254fe3fcfe1_1_109"/>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g254fe3fcfe1_1_10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54fe3fcfe1_1_10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254fe3fcfe1_1_10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g254fe3fcfe1_1_1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254fe3fcfe1_1_11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g254fe3fcfe1_1_11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254fe3fcfe1_1_1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254fe3fcfe1_1_1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54fe3fcfe1_1_1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g254fe3fcfe1_1_122"/>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54fe3fcfe1_1_122"/>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g254fe3fcfe1_1_122"/>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54fe3fcfe1_1_122"/>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g254fe3fcfe1_1_122"/>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g254fe3fcfe1_1_12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254fe3fcfe1_1_12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54fe3fcfe1_1_12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g254fe3fcfe1_1_13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54fe3fcfe1_1_13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54fe3fcfe1_1_13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54fe3fcfe1_1_13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g254fe3fcfe1_1_13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54fe3fcfe1_1_13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254fe3fcfe1_1_13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g254fe3fcfe1_1_140"/>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254fe3fcfe1_1_140"/>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g254fe3fcfe1_1_140"/>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g254fe3fcfe1_1_14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254fe3fcfe1_1_14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254fe3fcfe1_1_14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g254fe3fcfe1_1_147"/>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254fe3fcfe1_1_147"/>
          <p:cNvSpPr>
            <a:spLocks noGrp="1"/>
          </p:cNvSpPr>
          <p:nvPr>
            <p:ph type="pic" idx="2"/>
          </p:nvPr>
        </p:nvSpPr>
        <p:spPr>
          <a:xfrm>
            <a:off x="3887391" y="987425"/>
            <a:ext cx="4629300" cy="4873500"/>
          </a:xfrm>
          <a:prstGeom prst="rect">
            <a:avLst/>
          </a:prstGeom>
          <a:noFill/>
          <a:ln>
            <a:noFill/>
          </a:ln>
        </p:spPr>
      </p:sp>
      <p:sp>
        <p:nvSpPr>
          <p:cNvPr id="146" name="Google Shape;146;g254fe3fcfe1_1_147"/>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g254fe3fcfe1_1_14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254fe3fcfe1_1_14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54fe3fcfe1_1_14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g254fe3fcfe1_1_15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254fe3fcfe1_1_154"/>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g254fe3fcfe1_1_15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54fe3fcfe1_1_15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54fe3fcfe1_1_15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g254fe3fcfe1_1_160"/>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54fe3fcfe1_1_160"/>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g254fe3fcfe1_1_16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254fe3fcfe1_1_16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254fe3fcfe1_1_16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a:spLocks noGrp="1"/>
          </p:cNvSpPr>
          <p:nvPr>
            <p:ph type="pic" idx="2"/>
          </p:nvPr>
        </p:nvSpPr>
        <p:spPr>
          <a:xfrm>
            <a:off x="3887391" y="987426"/>
            <a:ext cx="4629150" cy="4873625"/>
          </a:xfrm>
          <a:prstGeom prst="rect">
            <a:avLst/>
          </a:prstGeom>
          <a:noFill/>
          <a:ln>
            <a:noFill/>
          </a:ln>
        </p:spPr>
      </p:sp>
      <p:sp>
        <p:nvSpPr>
          <p:cNvPr id="46" name="Google Shape;46;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 name="Google Shape;47;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3" name="Google Shape;53;p2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 name="Google Shape;54;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2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2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2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89C"/>
        </a:solidFill>
        <a:effectLst/>
      </p:bgPr>
    </p:bg>
    <p:spTree>
      <p:nvGrpSpPr>
        <p:cNvPr id="1" name="Shape 84"/>
        <p:cNvGrpSpPr/>
        <p:nvPr/>
      </p:nvGrpSpPr>
      <p:grpSpPr>
        <a:xfrm>
          <a:off x="0" y="0"/>
          <a:ext cx="0" cy="0"/>
          <a:chOff x="0" y="0"/>
          <a:chExt cx="0" cy="0"/>
        </a:xfrm>
      </p:grpSpPr>
      <p:sp>
        <p:nvSpPr>
          <p:cNvPr id="85" name="Google Shape;85;g254fe3fcfe1_1_8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254fe3fcfe1_1_8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54fe3fcfe1_1_8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54fe3fcfe1_1_8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54fe3fcfe1_1_8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YJf7a5kwgkszlxo3tD8qqItmnkoAJRwk/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6.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txBox="1">
            <a:spLocks noGrp="1"/>
          </p:cNvSpPr>
          <p:nvPr>
            <p:ph type="ctrTitle"/>
          </p:nvPr>
        </p:nvSpPr>
        <p:spPr>
          <a:xfrm>
            <a:off x="3709825" y="3429000"/>
            <a:ext cx="4978500" cy="152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4500" b="1" i="0" u="none">
                <a:solidFill>
                  <a:srgbClr val="1C4587"/>
                </a:solidFill>
              </a:rPr>
              <a:t>Year 6 Parents </a:t>
            </a:r>
            <a:br>
              <a:rPr lang="en-US" sz="4500" b="1" i="0" u="none">
                <a:solidFill>
                  <a:srgbClr val="1C4587"/>
                </a:solidFill>
              </a:rPr>
            </a:br>
            <a:r>
              <a:rPr lang="en-US" sz="4500" b="1" i="0" u="none">
                <a:solidFill>
                  <a:srgbClr val="1C4587"/>
                </a:solidFill>
              </a:rPr>
              <a:t>Information Evening </a:t>
            </a:r>
            <a:endParaRPr sz="4500" b="1" i="0" u="none">
              <a:solidFill>
                <a:srgbClr val="1C4587"/>
              </a:solidFill>
            </a:endParaRPr>
          </a:p>
          <a:p>
            <a:pPr marL="0" lvl="0" indent="0" algn="l" rtl="0">
              <a:lnSpc>
                <a:spcPct val="90000"/>
              </a:lnSpc>
              <a:spcBef>
                <a:spcPts val="0"/>
              </a:spcBef>
              <a:spcAft>
                <a:spcPts val="0"/>
              </a:spcAft>
              <a:buClr>
                <a:schemeClr val="dk1"/>
              </a:buClr>
              <a:buSzPts val="4500"/>
              <a:buFont typeface="Calibri"/>
              <a:buNone/>
            </a:pPr>
            <a:endParaRPr b="1">
              <a:solidFill>
                <a:srgbClr val="1C4587"/>
              </a:solidFill>
            </a:endParaRPr>
          </a:p>
          <a:p>
            <a:pPr marL="0" lvl="0" indent="0" algn="l" rtl="0">
              <a:lnSpc>
                <a:spcPct val="90000"/>
              </a:lnSpc>
              <a:spcBef>
                <a:spcPts val="0"/>
              </a:spcBef>
              <a:spcAft>
                <a:spcPts val="0"/>
              </a:spcAft>
              <a:buClr>
                <a:schemeClr val="dk1"/>
              </a:buClr>
              <a:buSzPts val="4500"/>
              <a:buFont typeface="Calibri"/>
              <a:buNone/>
            </a:pPr>
            <a:r>
              <a:rPr lang="en-US" b="1">
                <a:solidFill>
                  <a:srgbClr val="1C4587"/>
                </a:solidFill>
              </a:rPr>
              <a:t>Monday 24th June 2024</a:t>
            </a:r>
            <a:endParaRPr b="1">
              <a:solidFill>
                <a:srgbClr val="1C4587"/>
              </a:solidFill>
            </a:endParaRPr>
          </a:p>
        </p:txBody>
      </p:sp>
      <p:pic>
        <p:nvPicPr>
          <p:cNvPr id="167" name="Google Shape;167;p1" descr="Two people looking at a microscope&#10;&#10;Description automatically generated with low confidence"/>
          <p:cNvPicPr preferRelativeResize="0"/>
          <p:nvPr/>
        </p:nvPicPr>
        <p:blipFill rotWithShape="1">
          <a:blip r:embed="rId3">
            <a:alphaModFix/>
          </a:blip>
          <a:srcRect/>
          <a:stretch/>
        </p:blipFill>
        <p:spPr>
          <a:xfrm>
            <a:off x="12" y="0"/>
            <a:ext cx="3414712" cy="2351087"/>
          </a:xfrm>
          <a:prstGeom prst="rect">
            <a:avLst/>
          </a:prstGeom>
          <a:noFill/>
          <a:ln>
            <a:noFill/>
          </a:ln>
        </p:spPr>
      </p:pic>
      <p:pic>
        <p:nvPicPr>
          <p:cNvPr id="168" name="Google Shape;168;p1"/>
          <p:cNvPicPr preferRelativeResize="0"/>
          <p:nvPr/>
        </p:nvPicPr>
        <p:blipFill rotWithShape="1">
          <a:blip r:embed="rId4">
            <a:alphaModFix/>
          </a:blip>
          <a:srcRect/>
          <a:stretch/>
        </p:blipFill>
        <p:spPr>
          <a:xfrm>
            <a:off x="12" y="4627562"/>
            <a:ext cx="3414712" cy="2276475"/>
          </a:xfrm>
          <a:prstGeom prst="rect">
            <a:avLst/>
          </a:prstGeom>
          <a:noFill/>
          <a:ln>
            <a:noFill/>
          </a:ln>
        </p:spPr>
      </p:pic>
      <p:pic>
        <p:nvPicPr>
          <p:cNvPr id="169" name="Google Shape;169;p1" descr="A picture containing text, person, indoor&#10;&#10;Description automatically generated"/>
          <p:cNvPicPr preferRelativeResize="0"/>
          <p:nvPr/>
        </p:nvPicPr>
        <p:blipFill rotWithShape="1">
          <a:blip r:embed="rId5">
            <a:alphaModFix/>
          </a:blip>
          <a:srcRect/>
          <a:stretch/>
        </p:blipFill>
        <p:spPr>
          <a:xfrm>
            <a:off x="12" y="2351075"/>
            <a:ext cx="3414712" cy="2276475"/>
          </a:xfrm>
          <a:prstGeom prst="rect">
            <a:avLst/>
          </a:prstGeom>
          <a:noFill/>
          <a:ln>
            <a:noFill/>
          </a:ln>
        </p:spPr>
      </p:pic>
      <p:pic>
        <p:nvPicPr>
          <p:cNvPr id="170" name="Google Shape;170;p1" descr="Text&#10;&#10;Description automatically generated"/>
          <p:cNvPicPr preferRelativeResize="0"/>
          <p:nvPr/>
        </p:nvPicPr>
        <p:blipFill rotWithShape="1">
          <a:blip r:embed="rId6">
            <a:alphaModFix/>
          </a:blip>
          <a:srcRect/>
          <a:stretch/>
        </p:blipFill>
        <p:spPr>
          <a:xfrm>
            <a:off x="8243887" y="115887"/>
            <a:ext cx="792162" cy="7921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e7619c1d98_0_18"/>
          <p:cNvSpPr txBox="1"/>
          <p:nvPr/>
        </p:nvSpPr>
        <p:spPr>
          <a:xfrm>
            <a:off x="848550" y="111763"/>
            <a:ext cx="72522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1C4587"/>
                </a:solidFill>
                <a:latin typeface="Calibri"/>
                <a:ea typeface="Calibri"/>
                <a:cs typeface="Calibri"/>
                <a:sym typeface="Calibri"/>
              </a:rPr>
              <a:t>Knowledge Organisers  </a:t>
            </a:r>
            <a:endParaRPr sz="4000" b="0" i="0" u="none" strike="noStrike" cap="none">
              <a:solidFill>
                <a:srgbClr val="1C4587"/>
              </a:solidFill>
              <a:latin typeface="Calibri"/>
              <a:ea typeface="Calibri"/>
              <a:cs typeface="Calibri"/>
              <a:sym typeface="Calibri"/>
            </a:endParaRPr>
          </a:p>
        </p:txBody>
      </p:sp>
      <p:pic>
        <p:nvPicPr>
          <p:cNvPr id="255" name="Google Shape;255;g2e7619c1d98_0_18"/>
          <p:cNvPicPr preferRelativeResize="0"/>
          <p:nvPr/>
        </p:nvPicPr>
        <p:blipFill rotWithShape="1">
          <a:blip r:embed="rId3">
            <a:alphaModFix/>
          </a:blip>
          <a:srcRect r="1204"/>
          <a:stretch/>
        </p:blipFill>
        <p:spPr>
          <a:xfrm>
            <a:off x="0" y="1421750"/>
            <a:ext cx="9144000" cy="4539120"/>
          </a:xfrm>
          <a:prstGeom prst="rect">
            <a:avLst/>
          </a:prstGeom>
          <a:noFill/>
          <a:ln>
            <a:noFill/>
          </a:ln>
        </p:spPr>
      </p:pic>
      <p:pic>
        <p:nvPicPr>
          <p:cNvPr id="256" name="Google Shape;256;g2e7619c1d98_0_18" descr="Text&#10;&#10;Description automatically generated"/>
          <p:cNvPicPr preferRelativeResize="0"/>
          <p:nvPr/>
        </p:nvPicPr>
        <p:blipFill rotWithShape="1">
          <a:blip r:embed="rId4">
            <a:alphaModFix/>
          </a:blip>
          <a:srcRect/>
          <a:stretch/>
        </p:blipFill>
        <p:spPr>
          <a:xfrm>
            <a:off x="8243887" y="115887"/>
            <a:ext cx="792162" cy="7921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6"/>
          <p:cNvPicPr preferRelativeResize="0"/>
          <p:nvPr/>
        </p:nvPicPr>
        <p:blipFill>
          <a:blip r:embed="rId3">
            <a:alphaModFix/>
          </a:blip>
          <a:stretch>
            <a:fillRect/>
          </a:stretch>
        </p:blipFill>
        <p:spPr>
          <a:xfrm>
            <a:off x="5755675" y="507662"/>
            <a:ext cx="3272375" cy="6094888"/>
          </a:xfrm>
          <a:prstGeom prst="rect">
            <a:avLst/>
          </a:prstGeom>
          <a:noFill/>
          <a:ln>
            <a:noFill/>
          </a:ln>
        </p:spPr>
      </p:pic>
      <p:pic>
        <p:nvPicPr>
          <p:cNvPr id="262" name="Google Shape;262;p6" descr="https://images.espocatalogue.org/2018/22144/full"/>
          <p:cNvPicPr preferRelativeResize="0"/>
          <p:nvPr/>
        </p:nvPicPr>
        <p:blipFill rotWithShape="1">
          <a:blip r:embed="rId4">
            <a:alphaModFix/>
          </a:blip>
          <a:srcRect/>
          <a:stretch/>
        </p:blipFill>
        <p:spPr>
          <a:xfrm>
            <a:off x="44273" y="3239639"/>
            <a:ext cx="5985584" cy="5985584"/>
          </a:xfrm>
          <a:prstGeom prst="rect">
            <a:avLst/>
          </a:prstGeom>
          <a:noFill/>
          <a:ln>
            <a:noFill/>
          </a:ln>
        </p:spPr>
      </p:pic>
      <p:pic>
        <p:nvPicPr>
          <p:cNvPr id="263" name="Google Shape;263;p6" descr="https://images.espocatalogue.org/2018/192813/full"/>
          <p:cNvPicPr preferRelativeResize="0"/>
          <p:nvPr/>
        </p:nvPicPr>
        <p:blipFill rotWithShape="1">
          <a:blip r:embed="rId5">
            <a:alphaModFix/>
          </a:blip>
          <a:srcRect/>
          <a:stretch/>
        </p:blipFill>
        <p:spPr>
          <a:xfrm rot="356560">
            <a:off x="3669822" y="1066622"/>
            <a:ext cx="2221331" cy="2221331"/>
          </a:xfrm>
          <a:prstGeom prst="rect">
            <a:avLst/>
          </a:prstGeom>
          <a:noFill/>
          <a:ln>
            <a:noFill/>
          </a:ln>
        </p:spPr>
      </p:pic>
      <p:pic>
        <p:nvPicPr>
          <p:cNvPr id="264" name="Google Shape;264;p6"/>
          <p:cNvPicPr preferRelativeResize="0"/>
          <p:nvPr/>
        </p:nvPicPr>
        <p:blipFill rotWithShape="1">
          <a:blip r:embed="rId6">
            <a:alphaModFix/>
          </a:blip>
          <a:srcRect/>
          <a:stretch/>
        </p:blipFill>
        <p:spPr>
          <a:xfrm rot="7661481">
            <a:off x="4282913" y="3869856"/>
            <a:ext cx="1224570" cy="1203211"/>
          </a:xfrm>
          <a:prstGeom prst="rect">
            <a:avLst/>
          </a:prstGeom>
          <a:noFill/>
          <a:ln>
            <a:noFill/>
          </a:ln>
        </p:spPr>
      </p:pic>
      <p:pic>
        <p:nvPicPr>
          <p:cNvPr id="265" name="Google Shape;265;p6" descr="https://images.espocatalogue.org/2018/16500/full"/>
          <p:cNvPicPr preferRelativeResize="0"/>
          <p:nvPr/>
        </p:nvPicPr>
        <p:blipFill rotWithShape="1">
          <a:blip r:embed="rId7">
            <a:alphaModFix/>
          </a:blip>
          <a:srcRect l="30696" r="59304"/>
          <a:stretch/>
        </p:blipFill>
        <p:spPr>
          <a:xfrm flipH="1">
            <a:off x="3299027" y="260648"/>
            <a:ext cx="509440" cy="5094427"/>
          </a:xfrm>
          <a:prstGeom prst="rect">
            <a:avLst/>
          </a:prstGeom>
          <a:noFill/>
          <a:ln>
            <a:noFill/>
          </a:ln>
        </p:spPr>
      </p:pic>
      <p:sp>
        <p:nvSpPr>
          <p:cNvPr id="266" name="Google Shape;266;p6"/>
          <p:cNvSpPr txBox="1"/>
          <p:nvPr/>
        </p:nvSpPr>
        <p:spPr>
          <a:xfrm>
            <a:off x="319498" y="61856"/>
            <a:ext cx="20014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Black/Blue Pens and 1 Coloured Pen</a:t>
            </a:r>
            <a:endParaRPr sz="1400" b="0" i="0" u="none" strike="noStrike" cap="none">
              <a:solidFill>
                <a:srgbClr val="000000"/>
              </a:solidFill>
              <a:latin typeface="Arial"/>
              <a:ea typeface="Arial"/>
              <a:cs typeface="Arial"/>
              <a:sym typeface="Arial"/>
            </a:endParaRPr>
          </a:p>
        </p:txBody>
      </p:sp>
      <p:sp>
        <p:nvSpPr>
          <p:cNvPr id="267" name="Google Shape;267;p6"/>
          <p:cNvSpPr txBox="1"/>
          <p:nvPr/>
        </p:nvSpPr>
        <p:spPr>
          <a:xfrm>
            <a:off x="3618103" y="1371608"/>
            <a:ext cx="200146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Eraser</a:t>
            </a:r>
            <a:endParaRPr sz="1400" b="0" i="0" u="none" strike="noStrike" cap="none">
              <a:solidFill>
                <a:srgbClr val="000000"/>
              </a:solidFill>
              <a:latin typeface="Arial"/>
              <a:ea typeface="Arial"/>
              <a:cs typeface="Arial"/>
              <a:sym typeface="Arial"/>
            </a:endParaRPr>
          </a:p>
        </p:txBody>
      </p:sp>
      <p:sp>
        <p:nvSpPr>
          <p:cNvPr id="268" name="Google Shape;268;p6"/>
          <p:cNvSpPr txBox="1"/>
          <p:nvPr/>
        </p:nvSpPr>
        <p:spPr>
          <a:xfrm>
            <a:off x="6327613" y="61846"/>
            <a:ext cx="2001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Scientific Calculator</a:t>
            </a:r>
            <a:endParaRPr sz="1400" b="0" i="0" u="none" strike="noStrike" cap="none">
              <a:solidFill>
                <a:srgbClr val="000000"/>
              </a:solidFill>
              <a:latin typeface="Arial"/>
              <a:ea typeface="Arial"/>
              <a:cs typeface="Arial"/>
              <a:sym typeface="Arial"/>
            </a:endParaRPr>
          </a:p>
        </p:txBody>
      </p:sp>
      <p:sp>
        <p:nvSpPr>
          <p:cNvPr id="269" name="Google Shape;269;p6"/>
          <p:cNvSpPr txBox="1"/>
          <p:nvPr/>
        </p:nvSpPr>
        <p:spPr>
          <a:xfrm>
            <a:off x="2431773" y="5404255"/>
            <a:ext cx="200146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Ruler</a:t>
            </a:r>
            <a:endParaRPr sz="1400" b="0" i="0" u="none" strike="noStrike" cap="none">
              <a:solidFill>
                <a:srgbClr val="000000"/>
              </a:solidFill>
              <a:latin typeface="Arial"/>
              <a:ea typeface="Arial"/>
              <a:cs typeface="Arial"/>
              <a:sym typeface="Arial"/>
            </a:endParaRPr>
          </a:p>
        </p:txBody>
      </p:sp>
      <p:sp>
        <p:nvSpPr>
          <p:cNvPr id="270" name="Google Shape;270;p6"/>
          <p:cNvSpPr txBox="1"/>
          <p:nvPr/>
        </p:nvSpPr>
        <p:spPr>
          <a:xfrm>
            <a:off x="4111252" y="3774199"/>
            <a:ext cx="2001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Pencil Sharpener</a:t>
            </a:r>
            <a:endParaRPr sz="1400" b="0" i="0" u="none" strike="noStrike" cap="none">
              <a:solidFill>
                <a:srgbClr val="000000"/>
              </a:solidFill>
              <a:latin typeface="Arial"/>
              <a:ea typeface="Arial"/>
              <a:cs typeface="Arial"/>
              <a:sym typeface="Arial"/>
            </a:endParaRPr>
          </a:p>
        </p:txBody>
      </p:sp>
      <p:pic>
        <p:nvPicPr>
          <p:cNvPr id="271" name="Google Shape;271;p6"/>
          <p:cNvPicPr preferRelativeResize="0"/>
          <p:nvPr/>
        </p:nvPicPr>
        <p:blipFill>
          <a:blip r:embed="rId8">
            <a:alphaModFix/>
          </a:blip>
          <a:stretch>
            <a:fillRect/>
          </a:stretch>
        </p:blipFill>
        <p:spPr>
          <a:xfrm rot="2556987">
            <a:off x="-650021" y="1423942"/>
            <a:ext cx="2784319" cy="2767843"/>
          </a:xfrm>
          <a:prstGeom prst="rect">
            <a:avLst/>
          </a:prstGeom>
          <a:noFill/>
          <a:ln>
            <a:noFill/>
          </a:ln>
        </p:spPr>
      </p:pic>
      <p:pic>
        <p:nvPicPr>
          <p:cNvPr id="272" name="Google Shape;272;p6"/>
          <p:cNvPicPr preferRelativeResize="0"/>
          <p:nvPr/>
        </p:nvPicPr>
        <p:blipFill>
          <a:blip r:embed="rId9">
            <a:alphaModFix/>
          </a:blip>
          <a:stretch>
            <a:fillRect/>
          </a:stretch>
        </p:blipFill>
        <p:spPr>
          <a:xfrm rot="2699989">
            <a:off x="1030179" y="1394640"/>
            <a:ext cx="2823894" cy="2807841"/>
          </a:xfrm>
          <a:prstGeom prst="rect">
            <a:avLst/>
          </a:prstGeom>
          <a:noFill/>
          <a:ln>
            <a:noFill/>
          </a:ln>
        </p:spPr>
      </p:pic>
      <p:pic>
        <p:nvPicPr>
          <p:cNvPr id="273" name="Google Shape;273;p6"/>
          <p:cNvPicPr preferRelativeResize="0"/>
          <p:nvPr/>
        </p:nvPicPr>
        <p:blipFill>
          <a:blip r:embed="rId10">
            <a:alphaModFix/>
          </a:blip>
          <a:stretch>
            <a:fillRect/>
          </a:stretch>
        </p:blipFill>
        <p:spPr>
          <a:xfrm rot="2700000">
            <a:off x="146242" y="1422410"/>
            <a:ext cx="2768042" cy="2752307"/>
          </a:xfrm>
          <a:prstGeom prst="rect">
            <a:avLst/>
          </a:prstGeom>
          <a:noFill/>
          <a:ln>
            <a:noFill/>
          </a:ln>
        </p:spPr>
      </p:pic>
      <p:pic>
        <p:nvPicPr>
          <p:cNvPr id="274" name="Google Shape;274;p6" descr="https://images.espocatalogue.org/2018/16500/full"/>
          <p:cNvPicPr preferRelativeResize="0"/>
          <p:nvPr/>
        </p:nvPicPr>
        <p:blipFill rotWithShape="1">
          <a:blip r:embed="rId7">
            <a:alphaModFix/>
          </a:blip>
          <a:srcRect l="30696" r="59304"/>
          <a:stretch/>
        </p:blipFill>
        <p:spPr>
          <a:xfrm flipH="1">
            <a:off x="2746627" y="260648"/>
            <a:ext cx="509440" cy="5094427"/>
          </a:xfrm>
          <a:prstGeom prst="rect">
            <a:avLst/>
          </a:prstGeom>
          <a:noFill/>
          <a:ln>
            <a:noFill/>
          </a:ln>
        </p:spPr>
      </p:pic>
      <p:sp>
        <p:nvSpPr>
          <p:cNvPr id="275" name="Google Shape;275;p6"/>
          <p:cNvSpPr txBox="1"/>
          <p:nvPr/>
        </p:nvSpPr>
        <p:spPr>
          <a:xfrm>
            <a:off x="2837759" y="61856"/>
            <a:ext cx="2001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 Pencils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e7d8f0aaf8_1_0"/>
          <p:cNvSpPr txBox="1"/>
          <p:nvPr/>
        </p:nvSpPr>
        <p:spPr>
          <a:xfrm>
            <a:off x="0" y="0"/>
            <a:ext cx="2843100"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g2e7d8f0aaf8_1_0"/>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Hannah Evans</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Deputy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83" name="Google Shape;283;g2e7d8f0aaf8_1_0"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284" name="Google Shape;284;g2e7d8f0aaf8_1_0"/>
          <p:cNvSpPr txBox="1"/>
          <p:nvPr/>
        </p:nvSpPr>
        <p:spPr>
          <a:xfrm>
            <a:off x="2950525" y="279100"/>
            <a:ext cx="6085500" cy="642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500" b="1">
                <a:solidFill>
                  <a:srgbClr val="0B5394"/>
                </a:solidFill>
                <a:latin typeface="Calibri"/>
                <a:ea typeface="Calibri"/>
                <a:cs typeface="Calibri"/>
                <a:sym typeface="Calibri"/>
              </a:rPr>
              <a:t>Homework</a:t>
            </a:r>
            <a:endParaRPr sz="3500" b="1" i="0" u="none" strike="noStrike" cap="none">
              <a:solidFill>
                <a:srgbClr val="0B539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3000" b="1">
              <a:solidFill>
                <a:srgbClr val="0B5394"/>
              </a:solidFill>
              <a:latin typeface="Calibri"/>
              <a:ea typeface="Calibri"/>
              <a:cs typeface="Calibri"/>
              <a:sym typeface="Calibri"/>
            </a:endParaRPr>
          </a:p>
          <a:p>
            <a:pPr marL="457200" marR="0" lvl="0"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All set on the app ‘Bromcom’</a:t>
            </a:r>
            <a:endParaRPr sz="3000">
              <a:solidFill>
                <a:srgbClr val="0B5394"/>
              </a:solidFill>
              <a:latin typeface="Calibri"/>
              <a:ea typeface="Calibri"/>
              <a:cs typeface="Calibri"/>
              <a:sym typeface="Calibri"/>
            </a:endParaRPr>
          </a:p>
          <a:p>
            <a:pPr marL="457200" marR="0" lvl="0" indent="0" algn="l" rtl="0">
              <a:lnSpc>
                <a:spcPct val="115000"/>
              </a:lnSpc>
              <a:spcBef>
                <a:spcPts val="0"/>
              </a:spcBef>
              <a:spcAft>
                <a:spcPts val="0"/>
              </a:spcAft>
              <a:buNone/>
            </a:pPr>
            <a:endParaRPr sz="3000">
              <a:solidFill>
                <a:srgbClr val="0B5394"/>
              </a:solidFill>
              <a:latin typeface="Calibri"/>
              <a:ea typeface="Calibri"/>
              <a:cs typeface="Calibri"/>
              <a:sym typeface="Calibri"/>
            </a:endParaRPr>
          </a:p>
          <a:p>
            <a:pPr marL="457200" marR="0" lvl="0"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Examples of the type of homework students receive</a:t>
            </a:r>
            <a:endParaRPr sz="3000">
              <a:solidFill>
                <a:srgbClr val="0B5394"/>
              </a:solidFill>
              <a:latin typeface="Calibri"/>
              <a:ea typeface="Calibri"/>
              <a:cs typeface="Calibri"/>
              <a:sym typeface="Calibri"/>
            </a:endParaRPr>
          </a:p>
          <a:p>
            <a:pPr marL="914400" marR="0" lvl="1"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complete exercises or questions set online</a:t>
            </a:r>
            <a:endParaRPr sz="3000">
              <a:solidFill>
                <a:srgbClr val="0B5394"/>
              </a:solidFill>
              <a:latin typeface="Calibri"/>
              <a:ea typeface="Calibri"/>
              <a:cs typeface="Calibri"/>
              <a:sym typeface="Calibri"/>
            </a:endParaRPr>
          </a:p>
          <a:p>
            <a:pPr marL="914400" marR="0" lvl="1"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reading or research</a:t>
            </a:r>
            <a:endParaRPr sz="3000">
              <a:solidFill>
                <a:srgbClr val="0B5394"/>
              </a:solidFill>
              <a:latin typeface="Calibri"/>
              <a:ea typeface="Calibri"/>
              <a:cs typeface="Calibri"/>
              <a:sym typeface="Calibri"/>
            </a:endParaRPr>
          </a:p>
          <a:p>
            <a:pPr marL="914400" marR="0" lvl="1"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revision and retrieval using the Knowledge Organisers</a:t>
            </a:r>
            <a:endParaRPr sz="3000">
              <a:solidFill>
                <a:srgbClr val="0B5394"/>
              </a:solidFill>
              <a:latin typeface="Calibri"/>
              <a:ea typeface="Calibri"/>
              <a:cs typeface="Calibri"/>
              <a:sym typeface="Calibri"/>
            </a:endParaRPr>
          </a:p>
          <a:p>
            <a:pPr marL="914400" marR="0" lvl="1" indent="-419100" algn="l" rtl="0">
              <a:lnSpc>
                <a:spcPct val="115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written tasks</a:t>
            </a:r>
            <a:endParaRPr sz="3000">
              <a:solidFill>
                <a:srgbClr val="0B539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0"/>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92" name="Google Shape;292;p10"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293" name="Google Shape;293;p10"/>
          <p:cNvSpPr txBox="1"/>
          <p:nvPr/>
        </p:nvSpPr>
        <p:spPr>
          <a:xfrm>
            <a:off x="2879825" y="406975"/>
            <a:ext cx="6156300" cy="628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000" b="1" i="0" u="none" strike="noStrike" cap="none">
                <a:solidFill>
                  <a:srgbClr val="1C4587"/>
                </a:solidFill>
                <a:latin typeface="Calibri"/>
                <a:ea typeface="Calibri"/>
                <a:cs typeface="Calibri"/>
                <a:sym typeface="Calibri"/>
              </a:rPr>
              <a:t>Behaviour and Culture</a:t>
            </a:r>
            <a:endParaRPr/>
          </a:p>
          <a:p>
            <a:pPr marL="457200" marR="0" lvl="0" indent="-203200" algn="ctr" rtl="0">
              <a:lnSpc>
                <a:spcPct val="100000"/>
              </a:lnSpc>
              <a:spcBef>
                <a:spcPts val="0"/>
              </a:spcBef>
              <a:spcAft>
                <a:spcPts val="0"/>
              </a:spcAft>
              <a:buClr>
                <a:srgbClr val="000000"/>
              </a:buClr>
              <a:buSzPts val="4000"/>
              <a:buFont typeface="Arial"/>
              <a:buNone/>
            </a:pPr>
            <a:endParaRPr sz="3000" b="1" i="0" u="none" strike="noStrike" cap="none">
              <a:solidFill>
                <a:srgbClr val="1C4587"/>
              </a:solidFill>
              <a:latin typeface="Calibri"/>
              <a:ea typeface="Calibri"/>
              <a:cs typeface="Calibri"/>
              <a:sym typeface="Calibri"/>
            </a:endParaRPr>
          </a:p>
          <a:p>
            <a:pPr marL="457200" marR="0" lvl="0" indent="-457200" algn="l" rtl="0">
              <a:lnSpc>
                <a:spcPct val="90000"/>
              </a:lnSpc>
              <a:spcBef>
                <a:spcPts val="0"/>
              </a:spcBef>
              <a:spcAft>
                <a:spcPts val="0"/>
              </a:spcAft>
              <a:buClr>
                <a:srgbClr val="000000"/>
              </a:buClr>
              <a:buSzPts val="3000"/>
              <a:buFont typeface="Arial"/>
              <a:buChar char="•"/>
            </a:pPr>
            <a:r>
              <a:rPr lang="en-US" sz="3000" b="0" i="0" u="none" strike="noStrike" cap="none">
                <a:solidFill>
                  <a:srgbClr val="1C4587"/>
                </a:solidFill>
                <a:latin typeface="Calibri"/>
                <a:ea typeface="Calibri"/>
                <a:cs typeface="Calibri"/>
                <a:sym typeface="Calibri"/>
              </a:rPr>
              <a:t>Making sure students feel happy and safe in school</a:t>
            </a:r>
            <a:endParaRPr/>
          </a:p>
          <a:p>
            <a:pPr marL="457200" marR="0" lvl="0" indent="-266700" algn="l" rtl="0">
              <a:lnSpc>
                <a:spcPct val="90000"/>
              </a:lnSpc>
              <a:spcBef>
                <a:spcPts val="100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a:p>
            <a:pPr marL="457200" marR="0" lvl="0" indent="-457200" algn="l" rtl="0">
              <a:lnSpc>
                <a:spcPct val="90000"/>
              </a:lnSpc>
              <a:spcBef>
                <a:spcPts val="1000"/>
              </a:spcBef>
              <a:spcAft>
                <a:spcPts val="0"/>
              </a:spcAft>
              <a:buClr>
                <a:srgbClr val="000000"/>
              </a:buClr>
              <a:buSzPts val="3000"/>
              <a:buFont typeface="Arial"/>
              <a:buChar char="•"/>
            </a:pPr>
            <a:r>
              <a:rPr lang="en-US" sz="3000" b="0" i="0" u="none" strike="noStrike" cap="none">
                <a:solidFill>
                  <a:srgbClr val="1C4587"/>
                </a:solidFill>
                <a:latin typeface="Calibri"/>
                <a:ea typeface="Calibri"/>
                <a:cs typeface="Calibri"/>
                <a:sym typeface="Calibri"/>
              </a:rPr>
              <a:t>Setting behaviour expectations so that all students are able to learn</a:t>
            </a:r>
            <a:endParaRPr/>
          </a:p>
          <a:p>
            <a:pPr marL="457200" marR="0" lvl="0" indent="-266700" algn="l" rtl="0">
              <a:lnSpc>
                <a:spcPct val="90000"/>
              </a:lnSpc>
              <a:spcBef>
                <a:spcPts val="100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a:p>
            <a:pPr marL="457200" marR="0" lvl="0" indent="-457200" algn="l" rtl="0">
              <a:lnSpc>
                <a:spcPct val="90000"/>
              </a:lnSpc>
              <a:spcBef>
                <a:spcPts val="1000"/>
              </a:spcBef>
              <a:spcAft>
                <a:spcPts val="0"/>
              </a:spcAft>
              <a:buClr>
                <a:srgbClr val="000000"/>
              </a:buClr>
              <a:buSzPts val="3000"/>
              <a:buFont typeface="Arial"/>
              <a:buChar char="•"/>
            </a:pPr>
            <a:r>
              <a:rPr lang="en-US" sz="3000" b="0" i="0" u="none" strike="noStrike" cap="none">
                <a:solidFill>
                  <a:srgbClr val="1C4587"/>
                </a:solidFill>
                <a:latin typeface="Calibri"/>
                <a:ea typeface="Calibri"/>
                <a:cs typeface="Calibri"/>
                <a:sym typeface="Calibri"/>
              </a:rPr>
              <a:t>Helping students build the skills they will need to get through their school years but also through life!  </a:t>
            </a:r>
            <a:endParaRPr/>
          </a:p>
          <a:p>
            <a:pPr marL="0" marR="0" lvl="0" indent="0" algn="ctr" rtl="0">
              <a:lnSpc>
                <a:spcPct val="100000"/>
              </a:lnSpc>
              <a:spcBef>
                <a:spcPts val="0"/>
              </a:spcBef>
              <a:spcAft>
                <a:spcPts val="0"/>
              </a:spcAft>
              <a:buClr>
                <a:srgbClr val="000000"/>
              </a:buClr>
              <a:buSzPts val="4000"/>
              <a:buFont typeface="Arial"/>
              <a:buNone/>
            </a:pPr>
            <a:endParaRPr sz="30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3"/>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01" name="Google Shape;301;p13"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02" name="Google Shape;302;p13"/>
          <p:cNvSpPr txBox="1"/>
          <p:nvPr/>
        </p:nvSpPr>
        <p:spPr>
          <a:xfrm>
            <a:off x="2914750" y="511975"/>
            <a:ext cx="5966700" cy="628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1C4587"/>
                </a:solidFill>
                <a:latin typeface="Calibri"/>
                <a:ea typeface="Calibri"/>
                <a:cs typeface="Calibri"/>
                <a:sym typeface="Calibri"/>
              </a:rPr>
              <a:t>Good Behaviour Improves Everything</a:t>
            </a:r>
            <a:endParaRPr/>
          </a:p>
          <a:p>
            <a:pPr marL="0" marR="0" lvl="0" indent="0" algn="ctr" rtl="0">
              <a:lnSpc>
                <a:spcPct val="100000"/>
              </a:lnSpc>
              <a:spcBef>
                <a:spcPts val="0"/>
              </a:spcBef>
              <a:spcAft>
                <a:spcPts val="0"/>
              </a:spcAft>
              <a:buNone/>
            </a:pPr>
            <a:endParaRPr sz="3200" b="1" i="0" u="none" strike="noStrike" cap="none">
              <a:solidFill>
                <a:srgbClr val="1C4587"/>
              </a:solidFill>
              <a:latin typeface="Calibri"/>
              <a:ea typeface="Calibri"/>
              <a:cs typeface="Calibri"/>
              <a:sym typeface="Calibri"/>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Academic outcomes </a:t>
            </a:r>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Wellbeing &amp; Mental Health </a:t>
            </a:r>
            <a:endParaRPr/>
          </a:p>
          <a:p>
            <a:pPr marL="463550" marR="0" lvl="0" indent="-457200" algn="l" rtl="0">
              <a:lnSpc>
                <a:spcPct val="100000"/>
              </a:lnSpc>
              <a:spcBef>
                <a:spcPts val="0"/>
              </a:spcBef>
              <a:spcAft>
                <a:spcPts val="0"/>
              </a:spcAft>
              <a:buClr>
                <a:srgbClr val="3D85C6"/>
              </a:buClr>
              <a:buSzPts val="3500"/>
              <a:buFont typeface="Arial"/>
              <a:buChar char="•"/>
            </a:pPr>
            <a:r>
              <a:rPr lang="en-US" sz="3200">
                <a:solidFill>
                  <a:srgbClr val="1C4587"/>
                </a:solidFill>
                <a:latin typeface="Calibri"/>
                <a:ea typeface="Calibri"/>
                <a:cs typeface="Calibri"/>
                <a:sym typeface="Calibri"/>
              </a:rPr>
              <a:t>Interpersonal &amp; social skills</a:t>
            </a:r>
            <a:endParaRPr sz="3200">
              <a:solidFill>
                <a:srgbClr val="1C4587"/>
              </a:solidFill>
              <a:latin typeface="Calibri"/>
              <a:ea typeface="Calibri"/>
              <a:cs typeface="Calibri"/>
              <a:sym typeface="Calibri"/>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Kindness to others </a:t>
            </a:r>
            <a:endParaRPr/>
          </a:p>
          <a:p>
            <a:pPr marL="457200" marR="0" lvl="0" indent="0" algn="l" rtl="0">
              <a:lnSpc>
                <a:spcPct val="100000"/>
              </a:lnSpc>
              <a:spcBef>
                <a:spcPts val="0"/>
              </a:spcBef>
              <a:spcAft>
                <a:spcPts val="0"/>
              </a:spcAft>
              <a:buNone/>
            </a:pPr>
            <a:endParaRPr sz="3600" b="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None/>
            </a:pPr>
            <a:r>
              <a:rPr lang="en-US" sz="3200" b="1" i="0" u="none" strike="noStrike" cap="none">
                <a:solidFill>
                  <a:srgbClr val="1C4587"/>
                </a:solidFill>
                <a:latin typeface="Calibri"/>
                <a:ea typeface="Calibri"/>
                <a:cs typeface="Calibri"/>
                <a:sym typeface="Calibri"/>
              </a:rPr>
              <a:t>Feeling safe enables everyone to reach their full potential</a:t>
            </a:r>
            <a:endParaRPr sz="1800"/>
          </a:p>
          <a:p>
            <a:pPr marL="0" marR="0" lvl="0" indent="0" algn="ctr" rtl="0">
              <a:lnSpc>
                <a:spcPct val="100000"/>
              </a:lnSpc>
              <a:spcBef>
                <a:spcPts val="0"/>
              </a:spcBef>
              <a:spcAft>
                <a:spcPts val="0"/>
              </a:spcAft>
              <a:buClr>
                <a:srgbClr val="000000"/>
              </a:buClr>
              <a:buSzPts val="4000"/>
              <a:buFont typeface="Arial"/>
              <a:buNone/>
            </a:pPr>
            <a:endParaRPr sz="30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db43ebd034_0_0"/>
          <p:cNvSpPr txBox="1">
            <a:spLocks noGrp="1"/>
          </p:cNvSpPr>
          <p:nvPr>
            <p:ph type="title"/>
          </p:nvPr>
        </p:nvSpPr>
        <p:spPr>
          <a:xfrm>
            <a:off x="628649" y="180068"/>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309" name="Google Shape;309;g2db43ebd034_0_0"/>
          <p:cNvSpPr txBox="1">
            <a:spLocks noGrp="1"/>
          </p:cNvSpPr>
          <p:nvPr>
            <p:ph type="body" idx="1"/>
          </p:nvPr>
        </p:nvSpPr>
        <p:spPr>
          <a:xfrm>
            <a:off x="628649" y="1640568"/>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00"/>
              <a:buNone/>
            </a:pPr>
            <a:endParaRPr/>
          </a:p>
        </p:txBody>
      </p:sp>
      <p:pic>
        <p:nvPicPr>
          <p:cNvPr id="310" name="Google Shape;310;g2db43ebd034_0_0"/>
          <p:cNvPicPr preferRelativeResize="0"/>
          <p:nvPr/>
        </p:nvPicPr>
        <p:blipFill rotWithShape="1">
          <a:blip r:embed="rId3">
            <a:alphaModFix/>
          </a:blip>
          <a:srcRect/>
          <a:stretch/>
        </p:blipFill>
        <p:spPr>
          <a:xfrm>
            <a:off x="0" y="155531"/>
            <a:ext cx="4455186" cy="6176824"/>
          </a:xfrm>
          <a:prstGeom prst="rect">
            <a:avLst/>
          </a:prstGeom>
          <a:noFill/>
          <a:ln>
            <a:noFill/>
          </a:ln>
        </p:spPr>
      </p:pic>
      <p:pic>
        <p:nvPicPr>
          <p:cNvPr id="311" name="Google Shape;311;g2db43ebd034_0_0"/>
          <p:cNvPicPr preferRelativeResize="0"/>
          <p:nvPr/>
        </p:nvPicPr>
        <p:blipFill rotWithShape="1">
          <a:blip r:embed="rId4">
            <a:alphaModFix/>
          </a:blip>
          <a:srcRect/>
          <a:stretch/>
        </p:blipFill>
        <p:spPr>
          <a:xfrm>
            <a:off x="4742775" y="256918"/>
            <a:ext cx="4318275" cy="5986999"/>
          </a:xfrm>
          <a:prstGeom prst="rect">
            <a:avLst/>
          </a:prstGeom>
          <a:noFill/>
          <a:ln>
            <a:noFill/>
          </a:ln>
        </p:spPr>
      </p:pic>
      <p:pic>
        <p:nvPicPr>
          <p:cNvPr id="312" name="Google Shape;312;g2db43ebd034_0_0"/>
          <p:cNvPicPr preferRelativeResize="0"/>
          <p:nvPr/>
        </p:nvPicPr>
        <p:blipFill rotWithShape="1">
          <a:blip r:embed="rId5">
            <a:alphaModFix/>
          </a:blip>
          <a:srcRect/>
          <a:stretch/>
        </p:blipFill>
        <p:spPr>
          <a:xfrm>
            <a:off x="4455179" y="1384894"/>
            <a:ext cx="2179975" cy="332525"/>
          </a:xfrm>
          <a:prstGeom prst="rect">
            <a:avLst/>
          </a:prstGeom>
          <a:noFill/>
          <a:ln>
            <a:noFill/>
          </a:ln>
        </p:spPr>
      </p:pic>
      <p:pic>
        <p:nvPicPr>
          <p:cNvPr id="313" name="Google Shape;313;g2db43ebd034_0_0"/>
          <p:cNvPicPr preferRelativeResize="0"/>
          <p:nvPr/>
        </p:nvPicPr>
        <p:blipFill rotWithShape="1">
          <a:blip r:embed="rId5">
            <a:alphaModFix/>
          </a:blip>
          <a:srcRect/>
          <a:stretch/>
        </p:blipFill>
        <p:spPr>
          <a:xfrm>
            <a:off x="4455179" y="2075169"/>
            <a:ext cx="2179975" cy="332525"/>
          </a:xfrm>
          <a:prstGeom prst="rect">
            <a:avLst/>
          </a:prstGeom>
          <a:noFill/>
          <a:ln>
            <a:noFill/>
          </a:ln>
        </p:spPr>
      </p:pic>
      <p:pic>
        <p:nvPicPr>
          <p:cNvPr id="314" name="Google Shape;314;g2db43ebd034_0_0"/>
          <p:cNvPicPr preferRelativeResize="0"/>
          <p:nvPr/>
        </p:nvPicPr>
        <p:blipFill rotWithShape="1">
          <a:blip r:embed="rId5">
            <a:alphaModFix/>
          </a:blip>
          <a:srcRect/>
          <a:stretch/>
        </p:blipFill>
        <p:spPr>
          <a:xfrm>
            <a:off x="4455179" y="2630994"/>
            <a:ext cx="2179975" cy="332525"/>
          </a:xfrm>
          <a:prstGeom prst="rect">
            <a:avLst/>
          </a:prstGeom>
          <a:noFill/>
          <a:ln>
            <a:noFill/>
          </a:ln>
        </p:spPr>
      </p:pic>
      <p:pic>
        <p:nvPicPr>
          <p:cNvPr id="315" name="Google Shape;315;g2db43ebd034_0_0"/>
          <p:cNvPicPr preferRelativeResize="0"/>
          <p:nvPr/>
        </p:nvPicPr>
        <p:blipFill rotWithShape="1">
          <a:blip r:embed="rId5">
            <a:alphaModFix/>
          </a:blip>
          <a:srcRect/>
          <a:stretch/>
        </p:blipFill>
        <p:spPr>
          <a:xfrm>
            <a:off x="4175002" y="3359693"/>
            <a:ext cx="996350" cy="332525"/>
          </a:xfrm>
          <a:prstGeom prst="rect">
            <a:avLst/>
          </a:prstGeom>
          <a:noFill/>
          <a:ln>
            <a:noFill/>
          </a:ln>
        </p:spPr>
      </p:pic>
      <p:pic>
        <p:nvPicPr>
          <p:cNvPr id="316" name="Google Shape;316;g2db43ebd034_0_0"/>
          <p:cNvPicPr preferRelativeResize="0"/>
          <p:nvPr/>
        </p:nvPicPr>
        <p:blipFill rotWithShape="1">
          <a:blip r:embed="rId6">
            <a:alphaModFix/>
          </a:blip>
          <a:srcRect/>
          <a:stretch/>
        </p:blipFill>
        <p:spPr>
          <a:xfrm>
            <a:off x="2663287" y="6311367"/>
            <a:ext cx="4238625" cy="43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p14"/>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24" name="Google Shape;324;p14"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25" name="Google Shape;325;p14"/>
          <p:cNvSpPr txBox="1"/>
          <p:nvPr/>
        </p:nvSpPr>
        <p:spPr>
          <a:xfrm>
            <a:off x="2879825" y="800125"/>
            <a:ext cx="6156300" cy="544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1C4587"/>
                </a:solidFill>
                <a:latin typeface="Calibri"/>
                <a:ea typeface="Calibri"/>
                <a:cs typeface="Calibri"/>
                <a:sym typeface="Calibri"/>
              </a:rPr>
              <a:t>Reward</a:t>
            </a:r>
            <a:r>
              <a:rPr lang="en-US" sz="3200" b="1">
                <a:solidFill>
                  <a:srgbClr val="1C4587"/>
                </a:solidFill>
                <a:latin typeface="Calibri"/>
                <a:ea typeface="Calibri"/>
                <a:cs typeface="Calibri"/>
                <a:sym typeface="Calibri"/>
              </a:rPr>
              <a:t>ing hard work and effort</a:t>
            </a:r>
            <a:endParaRPr/>
          </a:p>
          <a:p>
            <a:pPr marL="0" marR="0" lvl="0" indent="0" algn="l" rtl="0">
              <a:lnSpc>
                <a:spcPct val="100000"/>
              </a:lnSpc>
              <a:spcBef>
                <a:spcPts val="0"/>
              </a:spcBef>
              <a:spcAft>
                <a:spcPts val="0"/>
              </a:spcAft>
              <a:buNone/>
            </a:pPr>
            <a:endParaRPr/>
          </a:p>
          <a:p>
            <a:pPr marL="463550" marR="0" lvl="0" indent="-457200" algn="l" rtl="0">
              <a:lnSpc>
                <a:spcPct val="100000"/>
              </a:lnSpc>
              <a:spcBef>
                <a:spcPts val="0"/>
              </a:spcBef>
              <a:spcAft>
                <a:spcPts val="0"/>
              </a:spcAft>
              <a:buClr>
                <a:srgbClr val="3D85C6"/>
              </a:buClr>
              <a:buSzPts val="3500"/>
              <a:buFont typeface="Arial"/>
              <a:buChar char="•"/>
            </a:pPr>
            <a:r>
              <a:rPr lang="en-US" sz="3200">
                <a:solidFill>
                  <a:srgbClr val="1C4587"/>
                </a:solidFill>
                <a:latin typeface="Calibri"/>
                <a:ea typeface="Calibri"/>
                <a:cs typeface="Calibri"/>
                <a:sym typeface="Calibri"/>
              </a:rPr>
              <a:t>Half </a:t>
            </a:r>
            <a:r>
              <a:rPr lang="en-US" sz="3200" b="0" i="0" u="none" strike="noStrike" cap="none">
                <a:solidFill>
                  <a:srgbClr val="1C4587"/>
                </a:solidFill>
                <a:latin typeface="Calibri"/>
                <a:ea typeface="Calibri"/>
                <a:cs typeface="Calibri"/>
                <a:sym typeface="Calibri"/>
              </a:rPr>
              <a:t>Termly Merit exchange shop</a:t>
            </a:r>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Ritz cinema trip</a:t>
            </a:r>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Celebration evening</a:t>
            </a:r>
            <a:endParaRPr/>
          </a:p>
          <a:p>
            <a:pPr marL="463550" marR="0" lvl="0" indent="-457200" algn="l" rtl="0">
              <a:lnSpc>
                <a:spcPct val="100000"/>
              </a:lnSpc>
              <a:spcBef>
                <a:spcPts val="0"/>
              </a:spcBef>
              <a:spcAft>
                <a:spcPts val="0"/>
              </a:spcAft>
              <a:buClr>
                <a:srgbClr val="3D85C6"/>
              </a:buClr>
              <a:buSzPts val="3500"/>
              <a:buFont typeface="Arial"/>
              <a:buChar char="•"/>
            </a:pPr>
            <a:r>
              <a:rPr lang="en-US" sz="3200" b="0" i="0" u="none" strike="noStrike" cap="none">
                <a:solidFill>
                  <a:srgbClr val="1C4587"/>
                </a:solidFill>
                <a:latin typeface="Calibri"/>
                <a:ea typeface="Calibri"/>
                <a:cs typeface="Calibri"/>
                <a:sym typeface="Calibri"/>
              </a:rPr>
              <a:t>Termly Head of Year celebration assembly</a:t>
            </a:r>
            <a:endParaRPr sz="3200" b="0" i="0" u="none" strike="noStrike" cap="none">
              <a:solidFill>
                <a:srgbClr val="1C4587"/>
              </a:solidFill>
              <a:latin typeface="Calibri"/>
              <a:ea typeface="Calibri"/>
              <a:cs typeface="Calibri"/>
              <a:sym typeface="Calibri"/>
            </a:endParaRPr>
          </a:p>
          <a:p>
            <a:pPr marL="463550" marR="0" lvl="0" indent="-438150" algn="l" rtl="0">
              <a:lnSpc>
                <a:spcPct val="100000"/>
              </a:lnSpc>
              <a:spcBef>
                <a:spcPts val="0"/>
              </a:spcBef>
              <a:spcAft>
                <a:spcPts val="0"/>
              </a:spcAft>
              <a:buClr>
                <a:srgbClr val="1C4587"/>
              </a:buClr>
              <a:buSzPts val="3200"/>
              <a:buFont typeface="Calibri"/>
              <a:buChar char="•"/>
            </a:pPr>
            <a:r>
              <a:rPr lang="en-US" sz="3200">
                <a:solidFill>
                  <a:srgbClr val="1C4587"/>
                </a:solidFill>
                <a:latin typeface="Calibri"/>
                <a:ea typeface="Calibri"/>
                <a:cs typeface="Calibri"/>
                <a:sym typeface="Calibri"/>
              </a:rPr>
              <a:t>Golden ticket</a:t>
            </a:r>
            <a:endParaRPr sz="3200">
              <a:solidFill>
                <a:srgbClr val="1C4587"/>
              </a:solidFill>
              <a:latin typeface="Calibri"/>
              <a:ea typeface="Calibri"/>
              <a:cs typeface="Calibri"/>
              <a:sym typeface="Calibri"/>
            </a:endParaRPr>
          </a:p>
          <a:p>
            <a:pPr marL="463550" marR="0" lvl="0" indent="-438150" algn="l" rtl="0">
              <a:lnSpc>
                <a:spcPct val="100000"/>
              </a:lnSpc>
              <a:spcBef>
                <a:spcPts val="0"/>
              </a:spcBef>
              <a:spcAft>
                <a:spcPts val="0"/>
              </a:spcAft>
              <a:buClr>
                <a:srgbClr val="1C4587"/>
              </a:buClr>
              <a:buSzPts val="3200"/>
              <a:buFont typeface="Calibri"/>
              <a:buChar char="•"/>
            </a:pPr>
            <a:r>
              <a:rPr lang="en-US" sz="3200">
                <a:solidFill>
                  <a:srgbClr val="1C4587"/>
                </a:solidFill>
                <a:latin typeface="Calibri"/>
                <a:ea typeface="Calibri"/>
                <a:cs typeface="Calibri"/>
                <a:sym typeface="Calibri"/>
              </a:rPr>
              <a:t>Student of the fortnight</a:t>
            </a:r>
            <a:endParaRPr sz="3200">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30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28"/>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33" name="Google Shape;333;p28"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34" name="Google Shape;334;p28"/>
          <p:cNvSpPr txBox="1"/>
          <p:nvPr/>
        </p:nvSpPr>
        <p:spPr>
          <a:xfrm>
            <a:off x="2750450" y="0"/>
            <a:ext cx="6285600" cy="749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C4587"/>
                </a:solidFill>
                <a:latin typeface="Calibri"/>
                <a:ea typeface="Calibri"/>
                <a:cs typeface="Calibri"/>
                <a:sym typeface="Calibri"/>
              </a:rPr>
              <a:t>Your role as parents/carers</a:t>
            </a:r>
            <a:endParaRPr sz="3100" b="1"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None/>
            </a:pPr>
            <a:endParaRPr sz="3100" b="1" i="0" u="none" strike="noStrike" cap="none">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You’re the experts on your children! </a:t>
            </a:r>
            <a:endParaRPr sz="2700" b="0"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Encourage your child to ‘Be Belper’!</a:t>
            </a:r>
            <a:endParaRPr sz="2700" b="0"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Help us build your child’s </a:t>
            </a:r>
            <a:r>
              <a:rPr lang="en-US" sz="2700" b="1" i="0" u="none" strike="noStrike" cap="none">
                <a:solidFill>
                  <a:srgbClr val="1C4587"/>
                </a:solidFill>
                <a:latin typeface="Calibri"/>
                <a:ea typeface="Calibri"/>
                <a:cs typeface="Calibri"/>
                <a:sym typeface="Calibri"/>
              </a:rPr>
              <a:t>resilience</a:t>
            </a:r>
            <a:r>
              <a:rPr lang="en-US" sz="2700" b="0" i="0" u="none" strike="noStrike" cap="none">
                <a:solidFill>
                  <a:srgbClr val="1C4587"/>
                </a:solidFill>
                <a:latin typeface="Calibri"/>
                <a:ea typeface="Calibri"/>
                <a:cs typeface="Calibri"/>
                <a:sym typeface="Calibri"/>
              </a:rPr>
              <a:t> </a:t>
            </a:r>
            <a:endParaRPr sz="2700" b="0"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Check Bromcom daily</a:t>
            </a:r>
            <a:endParaRPr sz="2700" b="0"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Check the website regularly </a:t>
            </a:r>
            <a:endParaRPr sz="2700" b="0"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1" i="0" u="none" strike="noStrike" cap="none">
                <a:solidFill>
                  <a:srgbClr val="1C4587"/>
                </a:solidFill>
                <a:latin typeface="Calibri"/>
                <a:ea typeface="Calibri"/>
                <a:cs typeface="Calibri"/>
                <a:sym typeface="Calibri"/>
              </a:rPr>
              <a:t>Check that your child has their school bag and equipment needed each day</a:t>
            </a:r>
            <a:endParaRPr sz="2700" b="1" i="0" u="none" strike="noStrike" cap="none">
              <a:solidFill>
                <a:srgbClr val="1C4587"/>
              </a:solidFill>
              <a:latin typeface="Calibri"/>
              <a:ea typeface="Calibri"/>
              <a:cs typeface="Calibri"/>
              <a:sym typeface="Calibri"/>
            </a:endParaRPr>
          </a:p>
          <a:p>
            <a:pPr marL="457200" marR="0" lvl="0" indent="0" algn="l" rtl="0">
              <a:lnSpc>
                <a:spcPct val="80000"/>
              </a:lnSpc>
              <a:spcBef>
                <a:spcPts val="0"/>
              </a:spcBef>
              <a:spcAft>
                <a:spcPts val="0"/>
              </a:spcAft>
              <a:buNone/>
            </a:pPr>
            <a:endParaRPr sz="2700" b="1">
              <a:solidFill>
                <a:srgbClr val="1C4587"/>
              </a:solidFill>
              <a:latin typeface="Calibri"/>
              <a:ea typeface="Calibri"/>
              <a:cs typeface="Calibri"/>
              <a:sym typeface="Calibri"/>
            </a:endParaRPr>
          </a:p>
          <a:p>
            <a:pPr marL="495300" marR="0" lvl="0" indent="-450850" algn="l" rtl="0">
              <a:lnSpc>
                <a:spcPct val="80000"/>
              </a:lnSpc>
              <a:spcBef>
                <a:spcPts val="0"/>
              </a:spcBef>
              <a:spcAft>
                <a:spcPts val="0"/>
              </a:spcAft>
              <a:buClr>
                <a:srgbClr val="3D85C6"/>
              </a:buClr>
              <a:buSzPts val="2900"/>
              <a:buFont typeface="Arial"/>
              <a:buChar char="•"/>
            </a:pPr>
            <a:r>
              <a:rPr lang="en-US" sz="2700" b="0" i="0" u="none" strike="noStrike" cap="none">
                <a:solidFill>
                  <a:srgbClr val="1C4587"/>
                </a:solidFill>
                <a:latin typeface="Calibri"/>
                <a:ea typeface="Calibri"/>
                <a:cs typeface="Calibri"/>
                <a:sym typeface="Calibri"/>
              </a:rPr>
              <a:t>Contact the school office if there is a concern or query – not everything a child tells their parents is 100% accurate</a:t>
            </a:r>
            <a:endParaRPr sz="1300"/>
          </a:p>
          <a:p>
            <a:pPr marL="0" marR="0" lvl="0" indent="0" algn="ctr" rtl="0">
              <a:lnSpc>
                <a:spcPct val="100000"/>
              </a:lnSpc>
              <a:spcBef>
                <a:spcPts val="0"/>
              </a:spcBef>
              <a:spcAft>
                <a:spcPts val="0"/>
              </a:spcAft>
              <a:buNone/>
            </a:pPr>
            <a:endParaRPr sz="27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2900" b="0" i="0" u="none" strike="noStrike" cap="none">
              <a:solidFill>
                <a:srgbClr val="1C4587"/>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7"/>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2" name="Google Shape;342;p27"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43" name="Google Shape;343;p27"/>
          <p:cNvSpPr txBox="1"/>
          <p:nvPr/>
        </p:nvSpPr>
        <p:spPr>
          <a:xfrm>
            <a:off x="2924725" y="-57250"/>
            <a:ext cx="5949000" cy="809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100" b="1" i="0" u="none" strike="noStrike" cap="none">
                <a:solidFill>
                  <a:srgbClr val="1C4587"/>
                </a:solidFill>
                <a:latin typeface="Calibri"/>
                <a:ea typeface="Calibri"/>
                <a:cs typeface="Calibri"/>
                <a:sym typeface="Calibri"/>
              </a:rPr>
              <a:t>Common </a:t>
            </a:r>
            <a:r>
              <a:rPr lang="en-US" sz="3100" b="1">
                <a:solidFill>
                  <a:srgbClr val="1C4587"/>
                </a:solidFill>
                <a:latin typeface="Calibri"/>
                <a:ea typeface="Calibri"/>
                <a:cs typeface="Calibri"/>
                <a:sym typeface="Calibri"/>
              </a:rPr>
              <a:t>Parental Questions</a:t>
            </a:r>
            <a:endParaRPr sz="1300"/>
          </a:p>
          <a:p>
            <a:pPr marL="0" marR="0" lvl="0" indent="0" algn="ctr" rtl="0">
              <a:lnSpc>
                <a:spcPct val="100000"/>
              </a:lnSpc>
              <a:spcBef>
                <a:spcPts val="0"/>
              </a:spcBef>
              <a:spcAft>
                <a:spcPts val="0"/>
              </a:spcAft>
              <a:buNone/>
            </a:pPr>
            <a:endParaRPr sz="3100" b="1" i="0" u="none" strike="noStrike" cap="none">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None/>
            </a:pPr>
            <a:endParaRPr sz="1300"/>
          </a:p>
          <a:p>
            <a:pPr marL="463550" marR="0" lvl="0" indent="-450850" algn="l" rtl="0">
              <a:lnSpc>
                <a:spcPct val="100000"/>
              </a:lnSpc>
              <a:spcBef>
                <a:spcPts val="0"/>
              </a:spcBef>
              <a:spcAft>
                <a:spcPts val="0"/>
              </a:spcAft>
              <a:buClr>
                <a:srgbClr val="3D85C6"/>
              </a:buClr>
              <a:buSzPts val="3400"/>
              <a:buFont typeface="Arial"/>
              <a:buChar char="•"/>
            </a:pPr>
            <a:r>
              <a:rPr lang="en-US" sz="3100" b="0" i="0" u="none" strike="noStrike" cap="none">
                <a:solidFill>
                  <a:srgbClr val="1C4587"/>
                </a:solidFill>
                <a:latin typeface="Calibri"/>
                <a:ea typeface="Calibri"/>
                <a:cs typeface="Calibri"/>
                <a:sym typeface="Calibri"/>
              </a:rPr>
              <a:t>Dress </a:t>
            </a:r>
            <a:r>
              <a:rPr lang="en-US" sz="3100">
                <a:solidFill>
                  <a:srgbClr val="1C4587"/>
                </a:solidFill>
                <a:latin typeface="Calibri"/>
                <a:ea typeface="Calibri"/>
                <a:cs typeface="Calibri"/>
                <a:sym typeface="Calibri"/>
              </a:rPr>
              <a:t>c</a:t>
            </a:r>
            <a:r>
              <a:rPr lang="en-US" sz="3100" b="0" i="0" u="none" strike="noStrike" cap="none">
                <a:solidFill>
                  <a:srgbClr val="1C4587"/>
                </a:solidFill>
                <a:latin typeface="Calibri"/>
                <a:ea typeface="Calibri"/>
                <a:cs typeface="Calibri"/>
                <a:sym typeface="Calibri"/>
              </a:rPr>
              <a:t>ode</a:t>
            </a:r>
            <a:endParaRPr sz="3100" b="0" i="0" u="none" strike="noStrike" cap="none">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None/>
            </a:pPr>
            <a:endParaRPr sz="3100">
              <a:solidFill>
                <a:srgbClr val="1C4587"/>
              </a:solidFill>
              <a:latin typeface="Calibri"/>
              <a:ea typeface="Calibri"/>
              <a:cs typeface="Calibri"/>
              <a:sym typeface="Calibri"/>
            </a:endParaRPr>
          </a:p>
          <a:p>
            <a:pPr marL="463550" marR="0" lvl="0" indent="-450850" algn="l" rtl="0">
              <a:lnSpc>
                <a:spcPct val="100000"/>
              </a:lnSpc>
              <a:spcBef>
                <a:spcPts val="0"/>
              </a:spcBef>
              <a:spcAft>
                <a:spcPts val="0"/>
              </a:spcAft>
              <a:buClr>
                <a:srgbClr val="3D85C6"/>
              </a:buClr>
              <a:buSzPts val="3400"/>
              <a:buFont typeface="Arial"/>
              <a:buChar char="•"/>
            </a:pPr>
            <a:r>
              <a:rPr lang="en-US" sz="3100" b="0" i="0" u="none" strike="noStrike" cap="none">
                <a:solidFill>
                  <a:srgbClr val="1C4587"/>
                </a:solidFill>
                <a:latin typeface="Calibri"/>
                <a:ea typeface="Calibri"/>
                <a:cs typeface="Calibri"/>
                <a:sym typeface="Calibri"/>
              </a:rPr>
              <a:t>Toilets &amp; filling </a:t>
            </a:r>
            <a:r>
              <a:rPr lang="en-US" sz="3100">
                <a:solidFill>
                  <a:srgbClr val="1C4587"/>
                </a:solidFill>
                <a:latin typeface="Calibri"/>
                <a:ea typeface="Calibri"/>
                <a:cs typeface="Calibri"/>
                <a:sym typeface="Calibri"/>
              </a:rPr>
              <a:t>water bottles </a:t>
            </a:r>
            <a:endParaRPr sz="3100">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None/>
            </a:pPr>
            <a:endParaRPr sz="3100">
              <a:solidFill>
                <a:srgbClr val="1C4587"/>
              </a:solidFill>
              <a:latin typeface="Calibri"/>
              <a:ea typeface="Calibri"/>
              <a:cs typeface="Calibri"/>
              <a:sym typeface="Calibri"/>
            </a:endParaRPr>
          </a:p>
          <a:p>
            <a:pPr marL="463550" marR="0" lvl="0" indent="-450850" algn="l" rtl="0">
              <a:lnSpc>
                <a:spcPct val="100000"/>
              </a:lnSpc>
              <a:spcBef>
                <a:spcPts val="0"/>
              </a:spcBef>
              <a:spcAft>
                <a:spcPts val="0"/>
              </a:spcAft>
              <a:buClr>
                <a:srgbClr val="3D85C6"/>
              </a:buClr>
              <a:buSzPts val="3400"/>
              <a:buFont typeface="Arial"/>
              <a:buChar char="•"/>
            </a:pPr>
            <a:r>
              <a:rPr lang="en-US" sz="3100" b="0" i="0" u="none" strike="noStrike" cap="none">
                <a:solidFill>
                  <a:srgbClr val="1C4587"/>
                </a:solidFill>
                <a:latin typeface="Calibri"/>
                <a:ea typeface="Calibri"/>
                <a:cs typeface="Calibri"/>
                <a:sym typeface="Calibri"/>
              </a:rPr>
              <a:t>Mobile </a:t>
            </a:r>
            <a:r>
              <a:rPr lang="en-US" sz="3100">
                <a:solidFill>
                  <a:srgbClr val="1C4587"/>
                </a:solidFill>
                <a:latin typeface="Calibri"/>
                <a:ea typeface="Calibri"/>
                <a:cs typeface="Calibri"/>
                <a:sym typeface="Calibri"/>
              </a:rPr>
              <a:t>d</a:t>
            </a:r>
            <a:r>
              <a:rPr lang="en-US" sz="3100" b="0" i="0" u="none" strike="noStrike" cap="none">
                <a:solidFill>
                  <a:srgbClr val="1C4587"/>
                </a:solidFill>
                <a:latin typeface="Calibri"/>
                <a:ea typeface="Calibri"/>
                <a:cs typeface="Calibri"/>
                <a:sym typeface="Calibri"/>
              </a:rPr>
              <a:t>evices</a:t>
            </a:r>
            <a:endParaRPr sz="3100" b="0" i="0" u="none" strike="noStrike" cap="none">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None/>
            </a:pPr>
            <a:endParaRPr sz="3100">
              <a:solidFill>
                <a:srgbClr val="1C4587"/>
              </a:solidFill>
              <a:latin typeface="Calibri"/>
              <a:ea typeface="Calibri"/>
              <a:cs typeface="Calibri"/>
              <a:sym typeface="Calibri"/>
            </a:endParaRPr>
          </a:p>
          <a:p>
            <a:pPr marL="457200" lvl="0" indent="-425450" algn="l" rtl="0">
              <a:spcBef>
                <a:spcPts val="0"/>
              </a:spcBef>
              <a:spcAft>
                <a:spcPts val="0"/>
              </a:spcAft>
              <a:buClr>
                <a:srgbClr val="1C4587"/>
              </a:buClr>
              <a:buSzPts val="3100"/>
              <a:buFont typeface="Calibri"/>
              <a:buChar char="•"/>
            </a:pPr>
            <a:r>
              <a:rPr lang="en-US" sz="3100">
                <a:solidFill>
                  <a:srgbClr val="1C4587"/>
                </a:solidFill>
                <a:latin typeface="Calibri"/>
                <a:ea typeface="Calibri"/>
                <a:cs typeface="Calibri"/>
                <a:sym typeface="Calibri"/>
              </a:rPr>
              <a:t>Piercings</a:t>
            </a:r>
            <a:endParaRPr sz="3100">
              <a:solidFill>
                <a:srgbClr val="1C4587"/>
              </a:solidFill>
              <a:latin typeface="Calibri"/>
              <a:ea typeface="Calibri"/>
              <a:cs typeface="Calibri"/>
              <a:sym typeface="Calibri"/>
            </a:endParaRPr>
          </a:p>
          <a:p>
            <a:pPr marL="457200" lvl="0" indent="0" algn="l" rtl="0">
              <a:spcBef>
                <a:spcPts val="0"/>
              </a:spcBef>
              <a:spcAft>
                <a:spcPts val="0"/>
              </a:spcAft>
              <a:buNone/>
            </a:pPr>
            <a:endParaRPr sz="3100">
              <a:solidFill>
                <a:srgbClr val="1C4587"/>
              </a:solidFill>
              <a:latin typeface="Calibri"/>
              <a:ea typeface="Calibri"/>
              <a:cs typeface="Calibri"/>
              <a:sym typeface="Calibri"/>
            </a:endParaRPr>
          </a:p>
          <a:p>
            <a:pPr marL="457200" lvl="0" indent="-425450" algn="l" rtl="0">
              <a:spcBef>
                <a:spcPts val="0"/>
              </a:spcBef>
              <a:spcAft>
                <a:spcPts val="0"/>
              </a:spcAft>
              <a:buClr>
                <a:srgbClr val="1C4587"/>
              </a:buClr>
              <a:buSzPts val="3100"/>
              <a:buFont typeface="Calibri"/>
              <a:buChar char="•"/>
            </a:pPr>
            <a:r>
              <a:rPr lang="en-US" sz="3100">
                <a:solidFill>
                  <a:srgbClr val="1C4587"/>
                </a:solidFill>
                <a:latin typeface="Calibri"/>
                <a:ea typeface="Calibri"/>
                <a:cs typeface="Calibri"/>
                <a:sym typeface="Calibri"/>
              </a:rPr>
              <a:t>Detentions, staff are expected to follow the behaviour policy consistently </a:t>
            </a:r>
            <a:endParaRPr sz="3100">
              <a:solidFill>
                <a:srgbClr val="1C4587"/>
              </a:solidFill>
              <a:latin typeface="Calibri"/>
              <a:ea typeface="Calibri"/>
              <a:cs typeface="Calibri"/>
              <a:sym typeface="Calibri"/>
            </a:endParaRPr>
          </a:p>
          <a:p>
            <a:pPr marL="463550" marR="0" lvl="0" indent="-234950" algn="l" rtl="0">
              <a:lnSpc>
                <a:spcPct val="100000"/>
              </a:lnSpc>
              <a:spcBef>
                <a:spcPts val="0"/>
              </a:spcBef>
              <a:spcAft>
                <a:spcPts val="0"/>
              </a:spcAft>
              <a:buClr>
                <a:srgbClr val="3D85C6"/>
              </a:buClr>
              <a:buSzPts val="3500"/>
              <a:buFont typeface="Arial"/>
              <a:buNone/>
            </a:pPr>
            <a:endParaRPr sz="3100" b="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29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2900" b="0" i="0" u="none" strike="noStrike" cap="none">
              <a:solidFill>
                <a:srgbClr val="1C4587"/>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9"/>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Robert Turner</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Assistant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51" name="Google Shape;351;p29"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52" name="Google Shape;352;p29"/>
          <p:cNvSpPr txBox="1"/>
          <p:nvPr/>
        </p:nvSpPr>
        <p:spPr>
          <a:xfrm>
            <a:off x="2843200" y="0"/>
            <a:ext cx="6300900" cy="765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1C4587"/>
                </a:solidFill>
                <a:latin typeface="Calibri"/>
                <a:ea typeface="Calibri"/>
                <a:cs typeface="Calibri"/>
                <a:sym typeface="Calibri"/>
              </a:rPr>
              <a:t>Communication</a:t>
            </a:r>
            <a:endParaRPr/>
          </a:p>
          <a:p>
            <a:pPr marL="0" marR="0" lvl="0" indent="0" algn="ctr" rtl="0">
              <a:lnSpc>
                <a:spcPct val="100000"/>
              </a:lnSpc>
              <a:spcBef>
                <a:spcPts val="0"/>
              </a:spcBef>
              <a:spcAft>
                <a:spcPts val="0"/>
              </a:spcAft>
              <a:buNone/>
            </a:pPr>
            <a:endParaRPr sz="2800" b="1" i="0" u="none" strike="noStrike" cap="none">
              <a:solidFill>
                <a:srgbClr val="1C4587"/>
              </a:solidFill>
              <a:latin typeface="Calibri"/>
              <a:ea typeface="Calibri"/>
              <a:cs typeface="Calibri"/>
              <a:sym typeface="Calibri"/>
            </a:endParaRPr>
          </a:p>
          <a:p>
            <a:pPr marL="457200" marR="0" lvl="0" indent="-419100" algn="l" rtl="0">
              <a:lnSpc>
                <a:spcPct val="90000"/>
              </a:lnSpc>
              <a:spcBef>
                <a:spcPts val="0"/>
              </a:spcBef>
              <a:spcAft>
                <a:spcPts val="0"/>
              </a:spcAft>
              <a:buClr>
                <a:srgbClr val="3D85C6"/>
              </a:buClr>
              <a:buSzPts val="3000"/>
              <a:buFont typeface="Calibri"/>
              <a:buChar char="•"/>
            </a:pPr>
            <a:r>
              <a:rPr lang="en-US" sz="2400" b="0" i="0" u="none" strike="noStrike" cap="none">
                <a:solidFill>
                  <a:srgbClr val="1C4587"/>
                </a:solidFill>
                <a:latin typeface="Calibri"/>
                <a:ea typeface="Calibri"/>
                <a:cs typeface="Calibri"/>
                <a:sym typeface="Calibri"/>
              </a:rPr>
              <a:t>Tutors do have very busy timetables and will often teach 5 different classes and up to 150 other students every day as well as having a tutor group.</a:t>
            </a:r>
            <a:endParaRPr sz="2400" b="0" i="0" u="none" strike="noStrike" cap="none">
              <a:solidFill>
                <a:srgbClr val="1C4587"/>
              </a:solidFill>
              <a:latin typeface="Calibri"/>
              <a:ea typeface="Calibri"/>
              <a:cs typeface="Calibri"/>
              <a:sym typeface="Calibri"/>
            </a:endParaRPr>
          </a:p>
          <a:p>
            <a:pPr marL="457200" marR="0" lvl="0" indent="-419100" algn="l" rtl="0">
              <a:lnSpc>
                <a:spcPct val="90000"/>
              </a:lnSpc>
              <a:spcBef>
                <a:spcPts val="0"/>
              </a:spcBef>
              <a:spcAft>
                <a:spcPts val="0"/>
              </a:spcAft>
              <a:buClr>
                <a:srgbClr val="3D85C6"/>
              </a:buClr>
              <a:buSzPts val="3000"/>
              <a:buFont typeface="Calibri"/>
              <a:buChar char="•"/>
            </a:pPr>
            <a:r>
              <a:rPr lang="en-US" sz="2400" b="0" i="0" u="none" strike="noStrike" cap="none">
                <a:solidFill>
                  <a:srgbClr val="1C4587"/>
                </a:solidFill>
                <a:latin typeface="Calibri"/>
                <a:ea typeface="Calibri"/>
                <a:cs typeface="Calibri"/>
                <a:sym typeface="Calibri"/>
              </a:rPr>
              <a:t>There will be some days where they have no free time to take phone calls or respond to emails.</a:t>
            </a:r>
            <a:endParaRPr sz="2400" b="0" i="0" u="none" strike="noStrike" cap="none">
              <a:solidFill>
                <a:srgbClr val="1C4587"/>
              </a:solidFill>
              <a:latin typeface="Calibri"/>
              <a:ea typeface="Calibri"/>
              <a:cs typeface="Calibri"/>
              <a:sym typeface="Calibri"/>
            </a:endParaRPr>
          </a:p>
          <a:p>
            <a:pPr marL="457200" marR="0" lvl="0" indent="-419100" algn="l" rtl="0">
              <a:lnSpc>
                <a:spcPct val="90000"/>
              </a:lnSpc>
              <a:spcBef>
                <a:spcPts val="0"/>
              </a:spcBef>
              <a:spcAft>
                <a:spcPts val="0"/>
              </a:spcAft>
              <a:buClr>
                <a:srgbClr val="3D85C6"/>
              </a:buClr>
              <a:buSzPts val="3000"/>
              <a:buFont typeface="Arial"/>
              <a:buChar char="•"/>
            </a:pPr>
            <a:r>
              <a:rPr lang="en-US" sz="2400" b="0" i="0" u="none" strike="noStrike" cap="none">
                <a:solidFill>
                  <a:srgbClr val="1C4587"/>
                </a:solidFill>
                <a:latin typeface="Calibri"/>
                <a:ea typeface="Calibri"/>
                <a:cs typeface="Calibri"/>
                <a:sym typeface="Calibri"/>
              </a:rPr>
              <a:t>Please be respectful of this when making contact with school. </a:t>
            </a:r>
            <a:endParaRPr sz="2400" b="0" i="0" u="none" strike="noStrike" cap="none">
              <a:solidFill>
                <a:srgbClr val="1C4587"/>
              </a:solidFill>
              <a:latin typeface="Calibri"/>
              <a:ea typeface="Calibri"/>
              <a:cs typeface="Calibri"/>
              <a:sym typeface="Calibri"/>
            </a:endParaRPr>
          </a:p>
          <a:p>
            <a:pPr marL="457200" marR="0" lvl="0" indent="-419100" algn="l" rtl="0">
              <a:lnSpc>
                <a:spcPct val="90000"/>
              </a:lnSpc>
              <a:spcBef>
                <a:spcPts val="0"/>
              </a:spcBef>
              <a:spcAft>
                <a:spcPts val="0"/>
              </a:spcAft>
              <a:buClr>
                <a:srgbClr val="3D85C6"/>
              </a:buClr>
              <a:buSzPts val="3000"/>
              <a:buFont typeface="Arial"/>
              <a:buChar char="•"/>
            </a:pPr>
            <a:r>
              <a:rPr lang="en-US" sz="2400" b="0" i="0" u="none" strike="noStrike" cap="none">
                <a:solidFill>
                  <a:srgbClr val="1C4587"/>
                </a:solidFill>
                <a:latin typeface="Calibri"/>
                <a:ea typeface="Calibri"/>
                <a:cs typeface="Calibri"/>
                <a:sym typeface="Calibri"/>
              </a:rPr>
              <a:t>Contact should be made via the school office, and not directly to the tutor</a:t>
            </a:r>
            <a:endParaRPr sz="2400">
              <a:solidFill>
                <a:srgbClr val="1C4587"/>
              </a:solidFill>
              <a:latin typeface="Calibri"/>
              <a:ea typeface="Calibri"/>
              <a:cs typeface="Calibri"/>
              <a:sym typeface="Calibri"/>
            </a:endParaRPr>
          </a:p>
          <a:p>
            <a:pPr marL="457200" marR="0" lvl="0" indent="0" algn="l" rtl="0">
              <a:lnSpc>
                <a:spcPct val="90000"/>
              </a:lnSpc>
              <a:spcBef>
                <a:spcPts val="0"/>
              </a:spcBef>
              <a:spcAft>
                <a:spcPts val="0"/>
              </a:spcAft>
              <a:buNone/>
            </a:pPr>
            <a:r>
              <a:rPr lang="en-US" sz="2400">
                <a:solidFill>
                  <a:srgbClr val="1C4587"/>
                </a:solidFill>
                <a:latin typeface="Calibri"/>
                <a:ea typeface="Calibri"/>
                <a:cs typeface="Calibri"/>
                <a:sym typeface="Calibri"/>
              </a:rPr>
              <a:t>belperschool@belperschool.co.uk or phone number (01773 825281). All queries will be signposted to the most relevant member of staff.</a:t>
            </a:r>
            <a:endParaRPr sz="2400">
              <a:solidFill>
                <a:srgbClr val="1C4587"/>
              </a:solidFill>
              <a:latin typeface="Calibri"/>
              <a:ea typeface="Calibri"/>
              <a:cs typeface="Calibri"/>
              <a:sym typeface="Calibri"/>
            </a:endParaRPr>
          </a:p>
          <a:p>
            <a:pPr marL="457200" marR="0" lvl="0" indent="-381000" algn="l" rtl="0">
              <a:lnSpc>
                <a:spcPct val="90000"/>
              </a:lnSpc>
              <a:spcBef>
                <a:spcPts val="0"/>
              </a:spcBef>
              <a:spcAft>
                <a:spcPts val="0"/>
              </a:spcAft>
              <a:buClr>
                <a:srgbClr val="1C4587"/>
              </a:buClr>
              <a:buSzPts val="2400"/>
              <a:buFont typeface="Calibri"/>
              <a:buChar char="•"/>
            </a:pPr>
            <a:r>
              <a:rPr lang="en-US" sz="2400">
                <a:solidFill>
                  <a:srgbClr val="1C4587"/>
                </a:solidFill>
                <a:latin typeface="Calibri"/>
                <a:ea typeface="Calibri"/>
                <a:cs typeface="Calibri"/>
                <a:sym typeface="Calibri"/>
              </a:rPr>
              <a:t>We are unable to host unscheduled meetings</a:t>
            </a:r>
            <a:endParaRPr sz="2400">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None/>
            </a:pPr>
            <a:endParaRPr sz="28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0" y="0"/>
            <a:ext cx="3027900"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
          <p:cNvSpPr txBox="1"/>
          <p:nvPr/>
        </p:nvSpPr>
        <p:spPr>
          <a:xfrm>
            <a:off x="-36512" y="1052512"/>
            <a:ext cx="31686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strike="noStrike" cap="none">
                <a:solidFill>
                  <a:srgbClr val="1C4587"/>
                </a:solidFill>
                <a:latin typeface="Arial"/>
                <a:ea typeface="Arial"/>
                <a:cs typeface="Arial"/>
                <a:sym typeface="Arial"/>
              </a:rPr>
              <a:t>Headteacher’s Welcome </a:t>
            </a:r>
            <a:endParaRPr sz="1400" b="0" i="0" u="none" strike="noStrike" cap="none">
              <a:solidFill>
                <a:srgbClr val="1C4587"/>
              </a:solidFill>
              <a:latin typeface="Arial"/>
              <a:ea typeface="Arial"/>
              <a:cs typeface="Arial"/>
              <a:sym typeface="Arial"/>
            </a:endParaRPr>
          </a:p>
        </p:txBody>
      </p:sp>
      <p:sp>
        <p:nvSpPr>
          <p:cNvPr id="177" name="Google Shape;177;p2"/>
          <p:cNvSpPr txBox="1"/>
          <p:nvPr/>
        </p:nvSpPr>
        <p:spPr>
          <a:xfrm>
            <a:off x="3297325" y="2047550"/>
            <a:ext cx="5321700" cy="1523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500" b="1" i="0" u="none" strike="noStrike" cap="none">
                <a:solidFill>
                  <a:srgbClr val="1C4587"/>
                </a:solidFill>
                <a:latin typeface="Calibri"/>
                <a:ea typeface="Calibri"/>
                <a:cs typeface="Calibri"/>
                <a:sym typeface="Calibri"/>
              </a:rPr>
              <a:t>Matilde Warden</a:t>
            </a:r>
            <a:endParaRPr sz="45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en-US" sz="4200" b="0" i="0" u="none" strike="noStrike" cap="none">
                <a:solidFill>
                  <a:srgbClr val="1C4587"/>
                </a:solidFill>
                <a:latin typeface="Calibri"/>
                <a:ea typeface="Calibri"/>
                <a:cs typeface="Calibri"/>
                <a:sym typeface="Calibri"/>
              </a:rPr>
              <a:t>Introducing the School</a:t>
            </a:r>
            <a:endParaRPr sz="4200" b="0" i="0" u="none" strike="noStrike" cap="none">
              <a:solidFill>
                <a:srgbClr val="1C4587"/>
              </a:solidFill>
              <a:latin typeface="Calibri"/>
              <a:ea typeface="Calibri"/>
              <a:cs typeface="Calibri"/>
              <a:sym typeface="Calibri"/>
            </a:endParaRPr>
          </a:p>
        </p:txBody>
      </p:sp>
      <p:pic>
        <p:nvPicPr>
          <p:cNvPr id="178" name="Google Shape;178;p2"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540dd2881e_0_0"/>
          <p:cNvSpPr txBox="1"/>
          <p:nvPr/>
        </p:nvSpPr>
        <p:spPr>
          <a:xfrm>
            <a:off x="3043850" y="1368150"/>
            <a:ext cx="59922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358" name="Google Shape;358;g2540dd2881e_0_0"/>
          <p:cNvSpPr txBox="1"/>
          <p:nvPr/>
        </p:nvSpPr>
        <p:spPr>
          <a:xfrm>
            <a:off x="3043850" y="2461000"/>
            <a:ext cx="59922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359" name="Google Shape;359;g2540dd2881e_0_0"/>
          <p:cNvSpPr txBox="1"/>
          <p:nvPr/>
        </p:nvSpPr>
        <p:spPr>
          <a:xfrm>
            <a:off x="0" y="121075"/>
            <a:ext cx="9144000" cy="3046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1C4587"/>
                </a:solidFill>
                <a:latin typeface="Calibri"/>
                <a:ea typeface="Calibri"/>
                <a:cs typeface="Calibri"/>
                <a:sym typeface="Calibri"/>
              </a:rPr>
              <a:t>Parental Engagement </a:t>
            </a:r>
            <a:endParaRPr sz="4000" b="1"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3D85C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300" i="0" u="none" strike="noStrike" cap="none">
                <a:solidFill>
                  <a:srgbClr val="1C4587"/>
                </a:solidFill>
                <a:latin typeface="Calibri"/>
                <a:ea typeface="Calibri"/>
                <a:cs typeface="Calibri"/>
                <a:sym typeface="Calibri"/>
              </a:rPr>
              <a:t>Parents, carers and family members are very important</a:t>
            </a:r>
            <a:endParaRPr sz="2300" i="0" u="none" strike="noStrike" cap="none">
              <a:solidFill>
                <a:srgbClr val="1C4587"/>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2300" i="0" u="none" strike="noStrike" cap="none">
                <a:solidFill>
                  <a:srgbClr val="1C4587"/>
                </a:solidFill>
                <a:latin typeface="Calibri"/>
                <a:ea typeface="Calibri"/>
                <a:cs typeface="Calibri"/>
                <a:sym typeface="Calibri"/>
              </a:rPr>
              <a:t>influences in their children’s lives. They mould how young people think about education, their future and society.</a:t>
            </a:r>
            <a:endParaRPr sz="230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000"/>
              <a:buFont typeface="Arial"/>
              <a:buNone/>
            </a:pPr>
            <a:endParaRPr sz="5000" b="1" i="0" u="none" strike="noStrike" cap="none">
              <a:solidFill>
                <a:schemeClr val="accent1"/>
              </a:solidFill>
              <a:latin typeface="Calibri"/>
              <a:ea typeface="Calibri"/>
              <a:cs typeface="Calibri"/>
              <a:sym typeface="Calibri"/>
            </a:endParaRPr>
          </a:p>
        </p:txBody>
      </p:sp>
      <p:sp>
        <p:nvSpPr>
          <p:cNvPr id="360" name="Google Shape;360;g2540dd2881e_0_0"/>
          <p:cNvSpPr txBox="1"/>
          <p:nvPr/>
        </p:nvSpPr>
        <p:spPr>
          <a:xfrm>
            <a:off x="0" y="2222075"/>
            <a:ext cx="8894700" cy="380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1C4587"/>
              </a:solidFill>
              <a:latin typeface="Calibri"/>
              <a:ea typeface="Calibri"/>
              <a:cs typeface="Calibri"/>
              <a:sym typeface="Calibri"/>
            </a:endParaRPr>
          </a:p>
          <a:p>
            <a:pPr marL="457200" marR="0" lvl="0" indent="-355600" algn="l" rtl="0">
              <a:lnSpc>
                <a:spcPct val="115000"/>
              </a:lnSpc>
              <a:spcBef>
                <a:spcPts val="1200"/>
              </a:spcBef>
              <a:spcAft>
                <a:spcPts val="0"/>
              </a:spcAft>
              <a:buClr>
                <a:srgbClr val="3D85C6"/>
              </a:buClr>
              <a:buSzPts val="2000"/>
              <a:buFont typeface="Arial"/>
              <a:buAutoNum type="arabicPeriod"/>
            </a:pPr>
            <a:r>
              <a:rPr lang="en-US" sz="2300" b="0" i="0" u="none" strike="noStrike" cap="none">
                <a:solidFill>
                  <a:srgbClr val="1C4587"/>
                </a:solidFill>
                <a:latin typeface="Calibri"/>
                <a:ea typeface="Calibri"/>
                <a:cs typeface="Calibri"/>
                <a:sym typeface="Calibri"/>
              </a:rPr>
              <a:t>Belper School  is a welcoming place for parents and carers</a:t>
            </a:r>
            <a:endParaRPr sz="2300" b="0" i="0" u="none" strike="noStrike" cap="none">
              <a:solidFill>
                <a:srgbClr val="1C4587"/>
              </a:solidFill>
              <a:latin typeface="Calibri"/>
              <a:ea typeface="Calibri"/>
              <a:cs typeface="Calibri"/>
              <a:sym typeface="Calibri"/>
            </a:endParaRPr>
          </a:p>
          <a:p>
            <a:pPr marL="457200" marR="0" lvl="0" indent="-355600" algn="l" rtl="0">
              <a:lnSpc>
                <a:spcPct val="115000"/>
              </a:lnSpc>
              <a:spcBef>
                <a:spcPts val="0"/>
              </a:spcBef>
              <a:spcAft>
                <a:spcPts val="0"/>
              </a:spcAft>
              <a:buClr>
                <a:srgbClr val="3D85C6"/>
              </a:buClr>
              <a:buSzPts val="2000"/>
              <a:buFont typeface="Arial"/>
              <a:buAutoNum type="arabicPeriod"/>
            </a:pPr>
            <a:r>
              <a:rPr lang="en-US" sz="2300" b="0" i="0" u="none" strike="noStrike" cap="none">
                <a:solidFill>
                  <a:srgbClr val="1C4587"/>
                </a:solidFill>
                <a:latin typeface="Calibri"/>
                <a:ea typeface="Calibri"/>
                <a:cs typeface="Calibri"/>
                <a:sym typeface="Calibri"/>
              </a:rPr>
              <a:t>We  hold and actively promote  events for joint parent &amp; child participation.</a:t>
            </a:r>
            <a:endParaRPr sz="2300" b="0" i="0" u="none" strike="noStrike" cap="none">
              <a:solidFill>
                <a:srgbClr val="1C4587"/>
              </a:solidFill>
              <a:latin typeface="Calibri"/>
              <a:ea typeface="Calibri"/>
              <a:cs typeface="Calibri"/>
              <a:sym typeface="Calibri"/>
            </a:endParaRPr>
          </a:p>
          <a:p>
            <a:pPr marL="457200" marR="0" lvl="0" indent="-355600" algn="l" rtl="0">
              <a:lnSpc>
                <a:spcPct val="115000"/>
              </a:lnSpc>
              <a:spcBef>
                <a:spcPts val="0"/>
              </a:spcBef>
              <a:spcAft>
                <a:spcPts val="0"/>
              </a:spcAft>
              <a:buClr>
                <a:srgbClr val="3D85C6"/>
              </a:buClr>
              <a:buSzPts val="2000"/>
              <a:buFont typeface="Arial"/>
              <a:buAutoNum type="arabicPeriod"/>
            </a:pPr>
            <a:r>
              <a:rPr lang="en-US" sz="2300" b="0" i="0" u="none" strike="noStrike" cap="none">
                <a:solidFill>
                  <a:srgbClr val="1C4587"/>
                </a:solidFill>
                <a:latin typeface="Calibri"/>
                <a:ea typeface="Calibri"/>
                <a:cs typeface="Calibri"/>
                <a:sym typeface="Calibri"/>
              </a:rPr>
              <a:t>We will  provide a good induction for all new parents.</a:t>
            </a:r>
            <a:endParaRPr sz="2300" b="0" i="0" u="none" strike="noStrike" cap="none">
              <a:solidFill>
                <a:srgbClr val="1C4587"/>
              </a:solidFill>
              <a:latin typeface="Calibri"/>
              <a:ea typeface="Calibri"/>
              <a:cs typeface="Calibri"/>
              <a:sym typeface="Calibri"/>
            </a:endParaRPr>
          </a:p>
          <a:p>
            <a:pPr marL="457200" marR="0" lvl="0" indent="-355600" algn="l" rtl="0">
              <a:lnSpc>
                <a:spcPct val="115000"/>
              </a:lnSpc>
              <a:spcBef>
                <a:spcPts val="0"/>
              </a:spcBef>
              <a:spcAft>
                <a:spcPts val="0"/>
              </a:spcAft>
              <a:buClr>
                <a:srgbClr val="3D85C6"/>
              </a:buClr>
              <a:buSzPts val="2000"/>
              <a:buFont typeface="Arial"/>
              <a:buAutoNum type="arabicPeriod"/>
            </a:pPr>
            <a:r>
              <a:rPr lang="en-US" sz="2300" b="0" i="0" u="none" strike="noStrike" cap="none">
                <a:solidFill>
                  <a:srgbClr val="1C4587"/>
                </a:solidFill>
                <a:latin typeface="Calibri"/>
                <a:ea typeface="Calibri"/>
                <a:cs typeface="Calibri"/>
                <a:sym typeface="Calibri"/>
              </a:rPr>
              <a:t>We will  produce parent-friendly policies to establish effective home school-links to improve student attendance, punctuality, behaviour and progress and positive participation in school.</a:t>
            </a:r>
            <a:endParaRPr sz="2300" b="0" i="0" u="none" strike="noStrike" cap="none">
              <a:solidFill>
                <a:srgbClr val="1C4587"/>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61" name="Google Shape;361;g2540dd2881e_0_0"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pic>
        <p:nvPicPr>
          <p:cNvPr id="362" name="Google Shape;362;g2540dd2881e_0_0"/>
          <p:cNvPicPr preferRelativeResize="0"/>
          <p:nvPr/>
        </p:nvPicPr>
        <p:blipFill rotWithShape="1">
          <a:blip r:embed="rId4">
            <a:alphaModFix/>
          </a:blip>
          <a:srcRect/>
          <a:stretch/>
        </p:blipFill>
        <p:spPr>
          <a:xfrm>
            <a:off x="2153300" y="5586900"/>
            <a:ext cx="5076101" cy="1271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20a6b14ea28_0_0"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69" name="Google Shape;369;g20a6b14ea28_0_0"/>
          <p:cNvSpPr txBox="1">
            <a:spLocks noGrp="1"/>
          </p:cNvSpPr>
          <p:nvPr>
            <p:ph type="title" idx="4294967295"/>
          </p:nvPr>
        </p:nvSpPr>
        <p:spPr>
          <a:xfrm>
            <a:off x="147750" y="0"/>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US" sz="3500" b="1">
                <a:solidFill>
                  <a:srgbClr val="1C4587"/>
                </a:solidFill>
              </a:rPr>
              <a:t>Addressing student’s worries about </a:t>
            </a:r>
            <a:br>
              <a:rPr lang="en-US" sz="3500" b="1">
                <a:solidFill>
                  <a:srgbClr val="1C4587"/>
                </a:solidFill>
              </a:rPr>
            </a:br>
            <a:r>
              <a:rPr lang="en-US" sz="3500" b="1">
                <a:solidFill>
                  <a:srgbClr val="1C4587"/>
                </a:solidFill>
              </a:rPr>
              <a:t>starting secondary school  (Rachel)</a:t>
            </a:r>
            <a:endParaRPr sz="3500" b="1">
              <a:solidFill>
                <a:srgbClr val="1C4587"/>
              </a:solidFill>
            </a:endParaRPr>
          </a:p>
        </p:txBody>
      </p:sp>
      <p:sp>
        <p:nvSpPr>
          <p:cNvPr id="370" name="Google Shape;370;g20a6b14ea28_0_0"/>
          <p:cNvSpPr txBox="1"/>
          <p:nvPr/>
        </p:nvSpPr>
        <p:spPr>
          <a:xfrm>
            <a:off x="184800" y="1520300"/>
            <a:ext cx="8774400" cy="44403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Not making friends - </a:t>
            </a:r>
            <a:r>
              <a:rPr lang="en-US" sz="2400" b="0" i="0" u="none" strike="noStrike" cap="none">
                <a:solidFill>
                  <a:srgbClr val="1C4587"/>
                </a:solidFill>
                <a:latin typeface="Calibri"/>
                <a:ea typeface="Calibri"/>
                <a:cs typeface="Calibri"/>
                <a:sym typeface="Calibri"/>
              </a:rPr>
              <a:t>everyone is in the same boat - new friendships!</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Getting lost - </a:t>
            </a:r>
            <a:r>
              <a:rPr lang="en-US" sz="2400" b="0" i="0" u="none" strike="noStrike" cap="none">
                <a:solidFill>
                  <a:srgbClr val="1C4587"/>
                </a:solidFill>
                <a:latin typeface="Calibri"/>
                <a:ea typeface="Calibri"/>
                <a:cs typeface="Calibri"/>
                <a:sym typeface="Calibri"/>
              </a:rPr>
              <a:t>school tour, </a:t>
            </a:r>
            <a:r>
              <a:rPr lang="en-US" sz="2400">
                <a:solidFill>
                  <a:srgbClr val="1C4587"/>
                </a:solidFill>
                <a:latin typeface="Calibri"/>
                <a:ea typeface="Calibri"/>
                <a:cs typeface="Calibri"/>
                <a:sym typeface="Calibri"/>
              </a:rPr>
              <a:t>virtual school tour on website.</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Homework - </a:t>
            </a:r>
            <a:r>
              <a:rPr lang="en-US" sz="2400" b="0" i="0" u="none" strike="noStrike" cap="none">
                <a:solidFill>
                  <a:srgbClr val="1C4587"/>
                </a:solidFill>
                <a:latin typeface="Calibri"/>
                <a:ea typeface="Calibri"/>
                <a:cs typeface="Calibri"/>
                <a:sym typeface="Calibri"/>
              </a:rPr>
              <a:t>homework club </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Not being able to do the work - </a:t>
            </a:r>
            <a:r>
              <a:rPr lang="en-US" sz="2400" b="0" i="0" u="none" strike="noStrike" cap="none">
                <a:solidFill>
                  <a:srgbClr val="1C4587"/>
                </a:solidFill>
                <a:latin typeface="Calibri"/>
                <a:ea typeface="Calibri"/>
                <a:cs typeface="Calibri"/>
                <a:sym typeface="Calibri"/>
              </a:rPr>
              <a:t>caring supportive staff that guide students to reach their full potential but also build resilience  </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Not having the right kit and equipment - </a:t>
            </a:r>
            <a:r>
              <a:rPr lang="en-US" sz="2400" b="0" i="0" u="none" strike="noStrike" cap="none">
                <a:solidFill>
                  <a:srgbClr val="1C4587"/>
                </a:solidFill>
                <a:latin typeface="Calibri"/>
                <a:ea typeface="Calibri"/>
                <a:cs typeface="Calibri"/>
                <a:sym typeface="Calibri"/>
              </a:rPr>
              <a:t>equipment list </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Not knowing what to do if there’s a problem - </a:t>
            </a:r>
            <a:r>
              <a:rPr lang="en-US" sz="2400" b="0" i="0" u="none" strike="noStrike" cap="none">
                <a:solidFill>
                  <a:srgbClr val="1C4587"/>
                </a:solidFill>
                <a:latin typeface="Calibri"/>
                <a:ea typeface="Calibri"/>
                <a:cs typeface="Calibri"/>
                <a:sym typeface="Calibri"/>
              </a:rPr>
              <a:t>Tutor, HOY</a:t>
            </a:r>
            <a:endParaRPr sz="2400" b="0" i="0" u="none" strike="noStrike" cap="none">
              <a:solidFill>
                <a:srgbClr val="1C4587"/>
              </a:solidFill>
              <a:latin typeface="Calibri"/>
              <a:ea typeface="Calibri"/>
              <a:cs typeface="Calibri"/>
              <a:sym typeface="Calibri"/>
            </a:endParaRPr>
          </a:p>
          <a:p>
            <a:pPr marL="457200" marR="0" lvl="0" indent="-381000" algn="l" rtl="0">
              <a:lnSpc>
                <a:spcPct val="100000"/>
              </a:lnSpc>
              <a:spcBef>
                <a:spcPts val="0"/>
              </a:spcBef>
              <a:spcAft>
                <a:spcPts val="0"/>
              </a:spcAft>
              <a:buClr>
                <a:srgbClr val="3D85C6"/>
              </a:buClr>
              <a:buSzPts val="2400"/>
              <a:buFont typeface="Arial"/>
              <a:buChar char="●"/>
            </a:pPr>
            <a:r>
              <a:rPr lang="en-US" sz="2400" b="1" i="0" u="none" strike="noStrike" cap="none">
                <a:solidFill>
                  <a:srgbClr val="1C4587"/>
                </a:solidFill>
                <a:latin typeface="Calibri"/>
                <a:ea typeface="Calibri"/>
                <a:cs typeface="Calibri"/>
                <a:sym typeface="Calibri"/>
              </a:rPr>
              <a:t>Not getting on with teachers/ getting into trouble - </a:t>
            </a:r>
            <a:r>
              <a:rPr lang="en-US" sz="2400" b="0" i="0" u="none" strike="noStrike" cap="none">
                <a:solidFill>
                  <a:srgbClr val="1C4587"/>
                </a:solidFill>
                <a:latin typeface="Calibri"/>
                <a:ea typeface="Calibri"/>
                <a:cs typeface="Calibri"/>
                <a:sym typeface="Calibri"/>
              </a:rPr>
              <a:t>Be Belper!</a:t>
            </a:r>
            <a:endParaRPr sz="2400" b="0" i="0" u="none" strike="noStrike" cap="none">
              <a:solidFill>
                <a:srgbClr val="1C4587"/>
              </a:solidFill>
              <a:latin typeface="Calibri"/>
              <a:ea typeface="Calibri"/>
              <a:cs typeface="Calibri"/>
              <a:sym typeface="Calibri"/>
            </a:endParaRPr>
          </a:p>
          <a:p>
            <a:pPr marL="457200" marR="0" lvl="0" indent="-381000" algn="l" rtl="0">
              <a:lnSpc>
                <a:spcPct val="119000"/>
              </a:lnSpc>
              <a:spcBef>
                <a:spcPts val="0"/>
              </a:spcBef>
              <a:spcAft>
                <a:spcPts val="0"/>
              </a:spcAft>
              <a:buClr>
                <a:srgbClr val="3D85C6"/>
              </a:buClr>
              <a:buSzPts val="2400"/>
              <a:buFont typeface="Calibri"/>
              <a:buChar char="●"/>
            </a:pPr>
            <a:r>
              <a:rPr lang="en-US" sz="2400" b="1" i="0" u="none" strike="noStrike" cap="none">
                <a:solidFill>
                  <a:srgbClr val="1C4587"/>
                </a:solidFill>
                <a:latin typeface="Calibri"/>
                <a:ea typeface="Calibri"/>
                <a:cs typeface="Calibri"/>
                <a:sym typeface="Calibri"/>
              </a:rPr>
              <a:t>Being  bullied - </a:t>
            </a:r>
            <a:r>
              <a:rPr lang="en-US" sz="2400" b="0" i="0" u="none" strike="noStrike" cap="none">
                <a:solidFill>
                  <a:srgbClr val="1C4587"/>
                </a:solidFill>
                <a:latin typeface="Calibri"/>
                <a:ea typeface="Calibri"/>
                <a:cs typeface="Calibri"/>
                <a:sym typeface="Calibri"/>
              </a:rPr>
              <a:t>taken very seriously, anti-bullying ambassadors </a:t>
            </a:r>
            <a:endParaRPr sz="2400" b="0" i="0" u="none" strike="noStrike" cap="none">
              <a:solidFill>
                <a:srgbClr val="1C4587"/>
              </a:solidFill>
              <a:latin typeface="Calibri"/>
              <a:ea typeface="Calibri"/>
              <a:cs typeface="Calibri"/>
              <a:sym typeface="Calibri"/>
            </a:endParaRPr>
          </a:p>
        </p:txBody>
      </p:sp>
      <p:sp>
        <p:nvSpPr>
          <p:cNvPr id="371" name="Google Shape;371;g20a6b14ea28_0_0"/>
          <p:cNvSpPr txBox="1"/>
          <p:nvPr/>
        </p:nvSpPr>
        <p:spPr>
          <a:xfrm>
            <a:off x="2695825" y="954100"/>
            <a:ext cx="64674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372" name="Google Shape;372;g20a6b14ea28_0_0" descr="Text&#10;&#10;Description automatically generated"/>
          <p:cNvPicPr preferRelativeResize="0"/>
          <p:nvPr/>
        </p:nvPicPr>
        <p:blipFill rotWithShape="1">
          <a:blip r:embed="rId3">
            <a:alphaModFix/>
          </a:blip>
          <a:srcRect/>
          <a:stretch/>
        </p:blipFill>
        <p:spPr>
          <a:xfrm>
            <a:off x="8396287" y="268287"/>
            <a:ext cx="792162" cy="7921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253edeae3b8_0_0" title="Belper Transition Video (1).mp4">
            <a:hlinkClick r:id="rId3"/>
          </p:cNvPr>
          <p:cNvPicPr preferRelativeResize="0"/>
          <p:nvPr/>
        </p:nvPicPr>
        <p:blipFill rotWithShape="1">
          <a:blip r:embed="rId4">
            <a:alphaModFix/>
          </a:blip>
          <a:srcRect/>
          <a:stretch/>
        </p:blipFill>
        <p:spPr>
          <a:xfrm>
            <a:off x="219600" y="149600"/>
            <a:ext cx="8704800" cy="63093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g253edeae3b8_1_42"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pic>
        <p:nvPicPr>
          <p:cNvPr id="385" name="Google Shape;385;g253edeae3b8_1_42"/>
          <p:cNvPicPr preferRelativeResize="0"/>
          <p:nvPr/>
        </p:nvPicPr>
        <p:blipFill rotWithShape="1">
          <a:blip r:embed="rId4">
            <a:alphaModFix/>
          </a:blip>
          <a:srcRect b="33612"/>
          <a:stretch/>
        </p:blipFill>
        <p:spPr>
          <a:xfrm>
            <a:off x="76200" y="1152125"/>
            <a:ext cx="8916999" cy="3328174"/>
          </a:xfrm>
          <a:prstGeom prst="rect">
            <a:avLst/>
          </a:prstGeom>
          <a:noFill/>
          <a:ln>
            <a:noFill/>
          </a:ln>
        </p:spPr>
      </p:pic>
      <p:sp>
        <p:nvSpPr>
          <p:cNvPr id="386" name="Google Shape;386;g253edeae3b8_1_42"/>
          <p:cNvSpPr txBox="1"/>
          <p:nvPr/>
        </p:nvSpPr>
        <p:spPr>
          <a:xfrm>
            <a:off x="1237975" y="4735750"/>
            <a:ext cx="72315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1C4587"/>
                </a:solidFill>
                <a:latin typeface="Calibri"/>
                <a:ea typeface="Calibri"/>
                <a:cs typeface="Calibri"/>
                <a:sym typeface="Calibri"/>
              </a:rPr>
              <a:t>John</a:t>
            </a:r>
            <a:endParaRPr sz="3000" b="1"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1C4587"/>
                </a:solidFill>
                <a:latin typeface="Calibri"/>
                <a:ea typeface="Calibri"/>
                <a:cs typeface="Calibri"/>
                <a:sym typeface="Calibri"/>
              </a:rPr>
              <a:t>Introducing the Anti-bullying Ambassadors </a:t>
            </a:r>
            <a:endParaRPr sz="3000" b="1" i="0" u="none" strike="noStrike" cap="none">
              <a:solidFill>
                <a:srgbClr val="1C4587"/>
              </a:solidFill>
              <a:latin typeface="Calibri"/>
              <a:ea typeface="Calibri"/>
              <a:cs typeface="Calibri"/>
              <a:sym typeface="Calibri"/>
            </a:endParaRPr>
          </a:p>
        </p:txBody>
      </p:sp>
      <p:pic>
        <p:nvPicPr>
          <p:cNvPr id="387" name="Google Shape;387;g253edeae3b8_1_42"/>
          <p:cNvPicPr preferRelativeResize="0"/>
          <p:nvPr/>
        </p:nvPicPr>
        <p:blipFill rotWithShape="1">
          <a:blip r:embed="rId5">
            <a:alphaModFix/>
          </a:blip>
          <a:srcRect/>
          <a:stretch/>
        </p:blipFill>
        <p:spPr>
          <a:xfrm>
            <a:off x="7287300" y="5843950"/>
            <a:ext cx="1705900" cy="134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g254fe3fcfe1_3_0"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393" name="Google Shape;393;g254fe3fcfe1_3_0"/>
          <p:cNvSpPr txBox="1"/>
          <p:nvPr/>
        </p:nvSpPr>
        <p:spPr>
          <a:xfrm>
            <a:off x="3043850" y="1368150"/>
            <a:ext cx="59922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394" name="Google Shape;394;g254fe3fcfe1_3_0"/>
          <p:cNvSpPr txBox="1"/>
          <p:nvPr/>
        </p:nvSpPr>
        <p:spPr>
          <a:xfrm>
            <a:off x="3043850" y="2461000"/>
            <a:ext cx="59922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395" name="Google Shape;395;g254fe3fcfe1_3_0"/>
          <p:cNvSpPr txBox="1"/>
          <p:nvPr/>
        </p:nvSpPr>
        <p:spPr>
          <a:xfrm>
            <a:off x="2083788" y="351675"/>
            <a:ext cx="4976400" cy="1416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1C4587"/>
                </a:solidFill>
                <a:latin typeface="Calibri"/>
                <a:ea typeface="Calibri"/>
                <a:cs typeface="Calibri"/>
                <a:sym typeface="Calibri"/>
              </a:rPr>
              <a:t>Anti-Bullying Ambassadors</a:t>
            </a:r>
            <a:endParaRPr sz="4000" b="1" i="0" u="none" strike="noStrike" cap="none">
              <a:solidFill>
                <a:srgbClr val="1C4587"/>
              </a:solidFill>
              <a:latin typeface="Calibri"/>
              <a:ea typeface="Calibri"/>
              <a:cs typeface="Calibri"/>
              <a:sym typeface="Calibri"/>
            </a:endParaRPr>
          </a:p>
        </p:txBody>
      </p:sp>
      <p:sp>
        <p:nvSpPr>
          <p:cNvPr id="396" name="Google Shape;396;g254fe3fcfe1_3_0"/>
          <p:cNvSpPr txBox="1"/>
          <p:nvPr/>
        </p:nvSpPr>
        <p:spPr>
          <a:xfrm>
            <a:off x="1515850" y="2078175"/>
            <a:ext cx="6381300" cy="203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3D85C6"/>
                </a:solidFill>
                <a:latin typeface="Calibri"/>
                <a:ea typeface="Calibri"/>
                <a:cs typeface="Calibri"/>
                <a:sym typeface="Calibri"/>
              </a:rPr>
              <a:t>  </a:t>
            </a:r>
            <a:r>
              <a:rPr lang="en-US" sz="3000" b="0" i="0" u="none" strike="noStrike" cap="none">
                <a:solidFill>
                  <a:srgbClr val="1C4587"/>
                </a:solidFill>
                <a:latin typeface="Calibri"/>
                <a:ea typeface="Calibri"/>
                <a:cs typeface="Calibri"/>
                <a:sym typeface="Calibri"/>
              </a:rPr>
              <a:t>Sophie</a:t>
            </a:r>
            <a:endParaRPr sz="3000" b="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1C4587"/>
                </a:solidFill>
                <a:latin typeface="Calibri"/>
                <a:ea typeface="Calibri"/>
                <a:cs typeface="Calibri"/>
                <a:sym typeface="Calibri"/>
              </a:rPr>
              <a:t>Lola</a:t>
            </a:r>
            <a:endParaRPr sz="3000" b="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1C4587"/>
                </a:solidFill>
                <a:latin typeface="Calibri"/>
                <a:ea typeface="Calibri"/>
                <a:cs typeface="Calibri"/>
                <a:sym typeface="Calibri"/>
              </a:rPr>
              <a:t>Isla</a:t>
            </a:r>
            <a:endParaRPr sz="3000" b="0" i="0" u="none" strike="noStrike" cap="none">
              <a:solidFill>
                <a:srgbClr val="1C458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1C4587"/>
                </a:solidFill>
                <a:latin typeface="Calibri"/>
                <a:ea typeface="Calibri"/>
                <a:cs typeface="Calibri"/>
                <a:sym typeface="Calibri"/>
              </a:rPr>
              <a:t>Freya</a:t>
            </a:r>
            <a:endParaRPr sz="3000" b="0" i="0" u="none" strike="noStrike" cap="none">
              <a:solidFill>
                <a:srgbClr val="1C4587"/>
              </a:solidFill>
              <a:latin typeface="Calibri"/>
              <a:ea typeface="Calibri"/>
              <a:cs typeface="Calibri"/>
              <a:sym typeface="Calibri"/>
            </a:endParaRPr>
          </a:p>
        </p:txBody>
      </p:sp>
      <p:pic>
        <p:nvPicPr>
          <p:cNvPr id="397" name="Google Shape;397;g254fe3fcfe1_3_0"/>
          <p:cNvPicPr preferRelativeResize="0"/>
          <p:nvPr/>
        </p:nvPicPr>
        <p:blipFill rotWithShape="1">
          <a:blip r:embed="rId4">
            <a:alphaModFix/>
          </a:blip>
          <a:srcRect/>
          <a:stretch/>
        </p:blipFill>
        <p:spPr>
          <a:xfrm>
            <a:off x="7390797" y="5486199"/>
            <a:ext cx="1677004" cy="1325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54fe3fcfe1_3_9"/>
          <p:cNvSpPr txBox="1">
            <a:spLocks noGrp="1"/>
          </p:cNvSpPr>
          <p:nvPr>
            <p:ph type="title"/>
          </p:nvPr>
        </p:nvSpPr>
        <p:spPr>
          <a:xfrm>
            <a:off x="1752113" y="0"/>
            <a:ext cx="5915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000" b="1">
                <a:solidFill>
                  <a:srgbClr val="1C4587"/>
                </a:solidFill>
              </a:rPr>
              <a:t>Who are we ? </a:t>
            </a:r>
            <a:endParaRPr sz="4000" b="1">
              <a:solidFill>
                <a:srgbClr val="1C4587"/>
              </a:solidFill>
            </a:endParaRPr>
          </a:p>
        </p:txBody>
      </p:sp>
      <p:sp>
        <p:nvSpPr>
          <p:cNvPr id="403" name="Google Shape;403;g254fe3fcfe1_3_9"/>
          <p:cNvSpPr txBox="1">
            <a:spLocks noGrp="1"/>
          </p:cNvSpPr>
          <p:nvPr>
            <p:ph type="body" idx="1"/>
          </p:nvPr>
        </p:nvSpPr>
        <p:spPr>
          <a:xfrm>
            <a:off x="430052" y="1297175"/>
            <a:ext cx="8713948" cy="448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2600" b="1">
                <a:solidFill>
                  <a:srgbClr val="1C4587"/>
                </a:solidFill>
              </a:rPr>
              <a:t>We are a team of students from across the school and we work together on preventing and dealing with incidents of bullying behaviour.</a:t>
            </a:r>
            <a:endParaRPr sz="2600" b="1">
              <a:solidFill>
                <a:srgbClr val="1C4587"/>
              </a:solidFill>
            </a:endParaRPr>
          </a:p>
          <a:p>
            <a:pPr marL="0" lvl="0" indent="0" algn="ctr" rtl="0">
              <a:lnSpc>
                <a:spcPct val="90000"/>
              </a:lnSpc>
              <a:spcBef>
                <a:spcPts val="750"/>
              </a:spcBef>
              <a:spcAft>
                <a:spcPts val="0"/>
              </a:spcAft>
              <a:buSzPts val="1800"/>
              <a:buNone/>
            </a:pPr>
            <a:endParaRPr sz="2600">
              <a:solidFill>
                <a:srgbClr val="1C4587"/>
              </a:solidFill>
            </a:endParaRPr>
          </a:p>
          <a:p>
            <a:pPr marL="0" lvl="0" indent="0" algn="l" rtl="0">
              <a:lnSpc>
                <a:spcPct val="90000"/>
              </a:lnSpc>
              <a:spcBef>
                <a:spcPts val="750"/>
              </a:spcBef>
              <a:spcAft>
                <a:spcPts val="0"/>
              </a:spcAft>
              <a:buSzPts val="1800"/>
              <a:buNone/>
            </a:pPr>
            <a:r>
              <a:rPr lang="en-US" sz="2600">
                <a:solidFill>
                  <a:srgbClr val="1C4587"/>
                </a:solidFill>
              </a:rPr>
              <a:t>Our main focuses are :</a:t>
            </a:r>
            <a:endParaRPr sz="2600">
              <a:solidFill>
                <a:srgbClr val="1C4587"/>
              </a:solidFill>
            </a:endParaRPr>
          </a:p>
          <a:p>
            <a:pPr marL="520700" lvl="0" indent="-457200" algn="l" rtl="0">
              <a:lnSpc>
                <a:spcPct val="90000"/>
              </a:lnSpc>
              <a:spcBef>
                <a:spcPts val="750"/>
              </a:spcBef>
              <a:spcAft>
                <a:spcPts val="0"/>
              </a:spcAft>
              <a:buClr>
                <a:srgbClr val="3D85C6"/>
              </a:buClr>
              <a:buSzPts val="2600"/>
              <a:buChar char="•"/>
            </a:pPr>
            <a:r>
              <a:rPr lang="en-US" sz="2600" b="1">
                <a:solidFill>
                  <a:srgbClr val="1C4587"/>
                </a:solidFill>
              </a:rPr>
              <a:t>Respect</a:t>
            </a:r>
            <a:r>
              <a:rPr lang="en-US" sz="2600">
                <a:solidFill>
                  <a:srgbClr val="1C4587"/>
                </a:solidFill>
              </a:rPr>
              <a:t> - We are all unique!</a:t>
            </a:r>
            <a:endParaRPr sz="2600">
              <a:solidFill>
                <a:srgbClr val="1C4587"/>
              </a:solidFill>
            </a:endParaRPr>
          </a:p>
          <a:p>
            <a:pPr marL="520700" lvl="0" indent="-457200" algn="l" rtl="0">
              <a:lnSpc>
                <a:spcPct val="90000"/>
              </a:lnSpc>
              <a:spcBef>
                <a:spcPts val="0"/>
              </a:spcBef>
              <a:spcAft>
                <a:spcPts val="0"/>
              </a:spcAft>
              <a:buClr>
                <a:srgbClr val="3D85C6"/>
              </a:buClr>
              <a:buSzPts val="2600"/>
              <a:buChar char="•"/>
            </a:pPr>
            <a:r>
              <a:rPr lang="en-US" sz="2600" b="1">
                <a:solidFill>
                  <a:srgbClr val="1C4587"/>
                </a:solidFill>
              </a:rPr>
              <a:t>Wellbeing</a:t>
            </a:r>
            <a:r>
              <a:rPr lang="en-US" sz="2600">
                <a:solidFill>
                  <a:srgbClr val="1C4587"/>
                </a:solidFill>
              </a:rPr>
              <a:t> - helping ensure that students feel happy and supported in school</a:t>
            </a:r>
            <a:endParaRPr sz="2600">
              <a:solidFill>
                <a:srgbClr val="1C4587"/>
              </a:solidFill>
            </a:endParaRPr>
          </a:p>
          <a:p>
            <a:pPr marL="520700" lvl="0" indent="-457200" algn="l" rtl="0">
              <a:lnSpc>
                <a:spcPct val="90000"/>
              </a:lnSpc>
              <a:spcBef>
                <a:spcPts val="0"/>
              </a:spcBef>
              <a:spcAft>
                <a:spcPts val="0"/>
              </a:spcAft>
              <a:buClr>
                <a:srgbClr val="3D85C6"/>
              </a:buClr>
              <a:buSzPts val="2600"/>
              <a:buChar char="•"/>
            </a:pPr>
            <a:r>
              <a:rPr lang="en-US" sz="2600" b="1">
                <a:solidFill>
                  <a:srgbClr val="1C4587"/>
                </a:solidFill>
              </a:rPr>
              <a:t>Online Safety</a:t>
            </a:r>
            <a:r>
              <a:rPr lang="en-US" sz="2600">
                <a:solidFill>
                  <a:srgbClr val="1C4587"/>
                </a:solidFill>
              </a:rPr>
              <a:t> - Making sure everyone knows how to stay safe online</a:t>
            </a:r>
            <a:endParaRPr sz="2600">
              <a:solidFill>
                <a:srgbClr val="1C4587"/>
              </a:solidFill>
            </a:endParaRPr>
          </a:p>
          <a:p>
            <a:pPr marL="520700" lvl="0" indent="-457200" algn="l" rtl="0">
              <a:lnSpc>
                <a:spcPct val="90000"/>
              </a:lnSpc>
              <a:spcBef>
                <a:spcPts val="0"/>
              </a:spcBef>
              <a:spcAft>
                <a:spcPts val="0"/>
              </a:spcAft>
              <a:buClr>
                <a:srgbClr val="3D85C6"/>
              </a:buClr>
              <a:buSzPts val="2600"/>
              <a:buChar char="•"/>
            </a:pPr>
            <a:r>
              <a:rPr lang="en-US" sz="2600" b="1">
                <a:solidFill>
                  <a:srgbClr val="1C4587"/>
                </a:solidFill>
              </a:rPr>
              <a:t>Community</a:t>
            </a:r>
            <a:r>
              <a:rPr lang="en-US" sz="2600">
                <a:solidFill>
                  <a:srgbClr val="1C4587"/>
                </a:solidFill>
              </a:rPr>
              <a:t> - Making a contribution to the wider community of Belper</a:t>
            </a:r>
            <a:endParaRPr sz="2600">
              <a:solidFill>
                <a:srgbClr val="1C4587"/>
              </a:solidFill>
            </a:endParaRPr>
          </a:p>
        </p:txBody>
      </p:sp>
      <p:pic>
        <p:nvPicPr>
          <p:cNvPr id="404" name="Google Shape;404;g254fe3fcfe1_3_9"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pic>
        <p:nvPicPr>
          <p:cNvPr id="405" name="Google Shape;405;g254fe3fcfe1_3_9"/>
          <p:cNvPicPr preferRelativeResize="0"/>
          <p:nvPr/>
        </p:nvPicPr>
        <p:blipFill rotWithShape="1">
          <a:blip r:embed="rId4">
            <a:alphaModFix/>
          </a:blip>
          <a:srcRect/>
          <a:stretch/>
        </p:blipFill>
        <p:spPr>
          <a:xfrm>
            <a:off x="7390797" y="5486199"/>
            <a:ext cx="1677004" cy="132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54fe3fcfe1_3_18"/>
          <p:cNvSpPr txBox="1">
            <a:spLocks noGrp="1"/>
          </p:cNvSpPr>
          <p:nvPr>
            <p:ph type="title"/>
          </p:nvPr>
        </p:nvSpPr>
        <p:spPr>
          <a:xfrm>
            <a:off x="582950" y="0"/>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4000" b="1">
                <a:solidFill>
                  <a:srgbClr val="1C4587"/>
                </a:solidFill>
              </a:rPr>
              <a:t>What do we do and why ? </a:t>
            </a:r>
            <a:endParaRPr sz="4000" b="1">
              <a:solidFill>
                <a:srgbClr val="1C4587"/>
              </a:solidFill>
            </a:endParaRPr>
          </a:p>
          <a:p>
            <a:pPr marL="0" lvl="0" indent="0" algn="ctr" rtl="0">
              <a:lnSpc>
                <a:spcPct val="90000"/>
              </a:lnSpc>
              <a:spcBef>
                <a:spcPts val="0"/>
              </a:spcBef>
              <a:spcAft>
                <a:spcPts val="0"/>
              </a:spcAft>
              <a:buSzPts val="1800"/>
              <a:buNone/>
            </a:pPr>
            <a:endParaRPr sz="3500" b="1">
              <a:solidFill>
                <a:schemeClr val="accent1"/>
              </a:solidFill>
            </a:endParaRPr>
          </a:p>
        </p:txBody>
      </p:sp>
      <p:sp>
        <p:nvSpPr>
          <p:cNvPr id="412" name="Google Shape;412;g254fe3fcfe1_3_18"/>
          <p:cNvSpPr txBox="1">
            <a:spLocks noGrp="1"/>
          </p:cNvSpPr>
          <p:nvPr>
            <p:ph type="body" idx="1"/>
          </p:nvPr>
        </p:nvSpPr>
        <p:spPr>
          <a:xfrm>
            <a:off x="0" y="1253400"/>
            <a:ext cx="91440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D85C6"/>
              </a:buClr>
              <a:buSzPts val="2400"/>
              <a:buFont typeface="Calibri"/>
              <a:buChar char="●"/>
            </a:pPr>
            <a:r>
              <a:rPr lang="en-US" sz="2400">
                <a:solidFill>
                  <a:srgbClr val="1C4587"/>
                </a:solidFill>
              </a:rPr>
              <a:t>We understand that  joining secondary school can be scary but our intention is to be a support system to the new Year 7 students with any worries of bullying behaviour - This was one of our biggest worries when we started here.</a:t>
            </a:r>
            <a:endParaRPr sz="2400">
              <a:solidFill>
                <a:srgbClr val="1C4587"/>
              </a:solidFill>
            </a:endParaRPr>
          </a:p>
          <a:p>
            <a:pPr marL="457200" lvl="0" indent="-381000" algn="l" rtl="0">
              <a:lnSpc>
                <a:spcPct val="90000"/>
              </a:lnSpc>
              <a:spcBef>
                <a:spcPts val="0"/>
              </a:spcBef>
              <a:spcAft>
                <a:spcPts val="0"/>
              </a:spcAft>
              <a:buClr>
                <a:srgbClr val="3D85C6"/>
              </a:buClr>
              <a:buSzPts val="2400"/>
              <a:buFont typeface="Calibri"/>
              <a:buChar char="●"/>
            </a:pPr>
            <a:r>
              <a:rPr lang="en-US" sz="2400">
                <a:solidFill>
                  <a:srgbClr val="1C4587"/>
                </a:solidFill>
              </a:rPr>
              <a:t>We are available to talk through any incidents of bullying behaviour and to ensure that students get the help and support they need.</a:t>
            </a:r>
            <a:endParaRPr sz="2400">
              <a:solidFill>
                <a:srgbClr val="1C4587"/>
              </a:solidFill>
            </a:endParaRPr>
          </a:p>
          <a:p>
            <a:pPr marL="457200" lvl="0" indent="-381000" algn="l" rtl="0">
              <a:lnSpc>
                <a:spcPct val="90000"/>
              </a:lnSpc>
              <a:spcBef>
                <a:spcPts val="0"/>
              </a:spcBef>
              <a:spcAft>
                <a:spcPts val="0"/>
              </a:spcAft>
              <a:buClr>
                <a:srgbClr val="3D85C6"/>
              </a:buClr>
              <a:buSzPts val="2400"/>
              <a:buFont typeface="Calibri"/>
              <a:buChar char="●"/>
            </a:pPr>
            <a:r>
              <a:rPr lang="en-US" sz="2400">
                <a:solidFill>
                  <a:srgbClr val="1C4587"/>
                </a:solidFill>
              </a:rPr>
              <a:t>We have written a student friendly version of the school’s anti-bullying policy.</a:t>
            </a:r>
            <a:endParaRPr sz="2400">
              <a:solidFill>
                <a:srgbClr val="1C4587"/>
              </a:solidFill>
            </a:endParaRPr>
          </a:p>
          <a:p>
            <a:pPr marL="457200" lvl="0" indent="-381000" algn="l" rtl="0">
              <a:lnSpc>
                <a:spcPct val="90000"/>
              </a:lnSpc>
              <a:spcBef>
                <a:spcPts val="0"/>
              </a:spcBef>
              <a:spcAft>
                <a:spcPts val="0"/>
              </a:spcAft>
              <a:buClr>
                <a:srgbClr val="3D85C6"/>
              </a:buClr>
              <a:buSzPts val="2400"/>
              <a:buFont typeface="Calibri"/>
              <a:buChar char="●"/>
            </a:pPr>
            <a:r>
              <a:rPr lang="en-US" sz="2400">
                <a:solidFill>
                  <a:srgbClr val="1C4587"/>
                </a:solidFill>
              </a:rPr>
              <a:t>We feel that it is very important that we, as students, support each other and work with John and the all the teachers to stop bullying and educate students on what bullying behaviour is and the impact it can have.</a:t>
            </a:r>
            <a:endParaRPr sz="2400">
              <a:solidFill>
                <a:srgbClr val="1C4587"/>
              </a:solidFill>
            </a:endParaRPr>
          </a:p>
          <a:p>
            <a:pPr marL="457200" lvl="0" indent="-381000" algn="l" rtl="0">
              <a:lnSpc>
                <a:spcPct val="90000"/>
              </a:lnSpc>
              <a:spcBef>
                <a:spcPts val="0"/>
              </a:spcBef>
              <a:spcAft>
                <a:spcPts val="0"/>
              </a:spcAft>
              <a:buClr>
                <a:srgbClr val="3D85C6"/>
              </a:buClr>
              <a:buSzPts val="2400"/>
              <a:buFont typeface="Calibri"/>
              <a:buChar char="●"/>
            </a:pPr>
            <a:r>
              <a:rPr lang="en-US" sz="2400">
                <a:solidFill>
                  <a:srgbClr val="1C4587"/>
                </a:solidFill>
              </a:rPr>
              <a:t>Together we are working to earn all four badges from the Diana Award. This will all improve students time at our school and reduce incidents of bullying behaviour. As a team this is our aim and why we are motivated to make a change. </a:t>
            </a:r>
            <a:endParaRPr sz="2400">
              <a:solidFill>
                <a:srgbClr val="1C4587"/>
              </a:solidFill>
            </a:endParaRPr>
          </a:p>
          <a:p>
            <a:pPr marL="0" lvl="0" indent="0" algn="l" rtl="0">
              <a:lnSpc>
                <a:spcPct val="90000"/>
              </a:lnSpc>
              <a:spcBef>
                <a:spcPts val="750"/>
              </a:spcBef>
              <a:spcAft>
                <a:spcPts val="0"/>
              </a:spcAft>
              <a:buSzPts val="1800"/>
              <a:buNone/>
            </a:pPr>
            <a:endParaRPr sz="2400">
              <a:solidFill>
                <a:srgbClr val="3D85C6"/>
              </a:solidFill>
            </a:endParaRPr>
          </a:p>
        </p:txBody>
      </p:sp>
      <p:pic>
        <p:nvPicPr>
          <p:cNvPr id="413" name="Google Shape;413;g254fe3fcfe1_3_18"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pic>
        <p:nvPicPr>
          <p:cNvPr id="418" name="Google Shape;418;g253edeae3b8_1_60"/>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419" name="Google Shape;419;g253edeae3b8_1_60"/>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420" name="Google Shape;420;g253edeae3b8_1_60" descr="Text&#10;&#10;Description automatically generated"/>
          <p:cNvPicPr preferRelativeResize="0"/>
          <p:nvPr/>
        </p:nvPicPr>
        <p:blipFill rotWithShape="1">
          <a:blip r:embed="rId5">
            <a:alphaModFix/>
          </a:blip>
          <a:srcRect/>
          <a:stretch/>
        </p:blipFill>
        <p:spPr>
          <a:xfrm>
            <a:off x="8243887" y="115887"/>
            <a:ext cx="792162" cy="792162"/>
          </a:xfrm>
          <a:prstGeom prst="rect">
            <a:avLst/>
          </a:prstGeom>
          <a:noFill/>
          <a:ln>
            <a:noFill/>
          </a:ln>
        </p:spPr>
      </p:pic>
      <p:sp>
        <p:nvSpPr>
          <p:cNvPr id="421" name="Google Shape;421;g253edeae3b8_1_60"/>
          <p:cNvSpPr txBox="1">
            <a:spLocks noGrp="1"/>
          </p:cNvSpPr>
          <p:nvPr>
            <p:ph type="title" idx="4294967295"/>
          </p:nvPr>
        </p:nvSpPr>
        <p:spPr>
          <a:xfrm>
            <a:off x="552450" y="60325"/>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4000" b="1">
                <a:solidFill>
                  <a:schemeClr val="accent1"/>
                </a:solidFill>
              </a:rPr>
              <a:t>What is the Definition of Bullying</a:t>
            </a:r>
            <a:r>
              <a:rPr lang="en-US" sz="3500" b="1">
                <a:solidFill>
                  <a:schemeClr val="accent1"/>
                </a:solidFill>
              </a:rPr>
              <a:t>  </a:t>
            </a:r>
            <a:endParaRPr sz="3500" b="1">
              <a:solidFill>
                <a:schemeClr val="accent1"/>
              </a:solidFill>
            </a:endParaRPr>
          </a:p>
        </p:txBody>
      </p:sp>
      <p:pic>
        <p:nvPicPr>
          <p:cNvPr id="422" name="Google Shape;422;g253edeae3b8_1_60"/>
          <p:cNvPicPr preferRelativeResize="0"/>
          <p:nvPr/>
        </p:nvPicPr>
        <p:blipFill rotWithShape="1">
          <a:blip r:embed="rId6">
            <a:alphaModFix/>
          </a:blip>
          <a:srcRect/>
          <a:stretch/>
        </p:blipFill>
        <p:spPr>
          <a:xfrm>
            <a:off x="7390797" y="5486199"/>
            <a:ext cx="1677004" cy="13257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 calcmode="lin" valueType="num">
                                      <p:cBhvr additive="base">
                                        <p:cTn id="7" dur="500"/>
                                        <p:tgtEl>
                                          <p:spTgt spid="4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g253edeae3b8_1_65"/>
          <p:cNvSpPr txBox="1">
            <a:spLocks noGrp="1"/>
          </p:cNvSpPr>
          <p:nvPr>
            <p:ph type="title"/>
          </p:nvPr>
        </p:nvSpPr>
        <p:spPr>
          <a:xfrm>
            <a:off x="628650" y="60325"/>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1C4587"/>
                </a:solidFill>
              </a:rPr>
              <a:t>Our Progress </a:t>
            </a:r>
            <a:endParaRPr sz="4000" b="1">
              <a:solidFill>
                <a:srgbClr val="1C4587"/>
              </a:solidFill>
            </a:endParaRPr>
          </a:p>
        </p:txBody>
      </p:sp>
      <p:sp>
        <p:nvSpPr>
          <p:cNvPr id="428" name="Google Shape;428;g253edeae3b8_1_65"/>
          <p:cNvSpPr txBox="1">
            <a:spLocks noGrp="1"/>
          </p:cNvSpPr>
          <p:nvPr>
            <p:ph type="body" idx="1"/>
          </p:nvPr>
        </p:nvSpPr>
        <p:spPr>
          <a:xfrm>
            <a:off x="143750" y="1409975"/>
            <a:ext cx="75975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rgbClr val="3D85C6"/>
              </a:buClr>
              <a:buSzPts val="2800"/>
              <a:buChar char="•"/>
            </a:pPr>
            <a:r>
              <a:rPr lang="en-US">
                <a:solidFill>
                  <a:srgbClr val="1C4587"/>
                </a:solidFill>
              </a:rPr>
              <a:t>The Anti Bullying team launched at the end of the last academic year.</a:t>
            </a:r>
            <a:endParaRPr>
              <a:solidFill>
                <a:srgbClr val="1C4587"/>
              </a:solidFill>
            </a:endParaRPr>
          </a:p>
          <a:p>
            <a:pPr marL="457200" lvl="0" indent="-342900" algn="l" rtl="0">
              <a:lnSpc>
                <a:spcPct val="90000"/>
              </a:lnSpc>
              <a:spcBef>
                <a:spcPts val="1000"/>
              </a:spcBef>
              <a:spcAft>
                <a:spcPts val="0"/>
              </a:spcAft>
              <a:buClr>
                <a:srgbClr val="1C4587"/>
              </a:buClr>
              <a:buSzPts val="1800"/>
              <a:buChar char="•"/>
            </a:pPr>
            <a:r>
              <a:rPr lang="en-US">
                <a:solidFill>
                  <a:srgbClr val="1C4587"/>
                </a:solidFill>
              </a:rPr>
              <a:t>We have been fully trained in supporting those who may have experienced bullying behaviours.</a:t>
            </a:r>
            <a:endParaRPr>
              <a:solidFill>
                <a:srgbClr val="1C4587"/>
              </a:solidFill>
            </a:endParaRPr>
          </a:p>
          <a:p>
            <a:pPr marL="457200" lvl="0" indent="-406400" algn="l" rtl="0">
              <a:lnSpc>
                <a:spcPct val="90000"/>
              </a:lnSpc>
              <a:spcBef>
                <a:spcPts val="1000"/>
              </a:spcBef>
              <a:spcAft>
                <a:spcPts val="0"/>
              </a:spcAft>
              <a:buClr>
                <a:srgbClr val="3D85C6"/>
              </a:buClr>
              <a:buSzPts val="2800"/>
              <a:buChar char="•"/>
            </a:pPr>
            <a:r>
              <a:rPr lang="en-US">
                <a:solidFill>
                  <a:srgbClr val="1C4587"/>
                </a:solidFill>
              </a:rPr>
              <a:t>We have presented whole school assemblies and earned our first badge the respect badge. </a:t>
            </a:r>
            <a:endParaRPr>
              <a:solidFill>
                <a:srgbClr val="1C4587"/>
              </a:solidFill>
            </a:endParaRPr>
          </a:p>
          <a:p>
            <a:pPr marL="457200" lvl="0" indent="-406400" algn="l" rtl="0">
              <a:lnSpc>
                <a:spcPct val="90000"/>
              </a:lnSpc>
              <a:spcBef>
                <a:spcPts val="1000"/>
              </a:spcBef>
              <a:spcAft>
                <a:spcPts val="0"/>
              </a:spcAft>
              <a:buClr>
                <a:srgbClr val="3D85C6"/>
              </a:buClr>
              <a:buSzPts val="2800"/>
              <a:buChar char="•"/>
            </a:pPr>
            <a:r>
              <a:rPr lang="en-US">
                <a:solidFill>
                  <a:srgbClr val="1C4587"/>
                </a:solidFill>
              </a:rPr>
              <a:t>In September we will be enrolling new Anti Bullying Ambassadors and hosting a competition for the new year 7s.  </a:t>
            </a:r>
            <a:endParaRPr>
              <a:solidFill>
                <a:srgbClr val="1C4587"/>
              </a:solidFill>
            </a:endParaRPr>
          </a:p>
        </p:txBody>
      </p:sp>
      <p:pic>
        <p:nvPicPr>
          <p:cNvPr id="429" name="Google Shape;429;g253edeae3b8_1_65"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pic>
        <p:nvPicPr>
          <p:cNvPr id="430" name="Google Shape;430;g253edeae3b8_1_65"/>
          <p:cNvPicPr preferRelativeResize="0"/>
          <p:nvPr/>
        </p:nvPicPr>
        <p:blipFill rotWithShape="1">
          <a:blip r:embed="rId4">
            <a:alphaModFix/>
          </a:blip>
          <a:srcRect/>
          <a:stretch/>
        </p:blipFill>
        <p:spPr>
          <a:xfrm>
            <a:off x="7390797" y="5486199"/>
            <a:ext cx="1677004" cy="132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54fe3fcfe1_3_39"/>
          <p:cNvSpPr txBox="1">
            <a:spLocks noGrp="1"/>
          </p:cNvSpPr>
          <p:nvPr>
            <p:ph type="title"/>
          </p:nvPr>
        </p:nvSpPr>
        <p:spPr>
          <a:xfrm>
            <a:off x="424050" y="285250"/>
            <a:ext cx="8319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4000" b="1">
                <a:solidFill>
                  <a:srgbClr val="1C4587"/>
                </a:solidFill>
              </a:rPr>
              <a:t>Where students can find us </a:t>
            </a:r>
            <a:br>
              <a:rPr lang="en-US" sz="4000" b="1">
                <a:solidFill>
                  <a:srgbClr val="1C4587"/>
                </a:solidFill>
              </a:rPr>
            </a:br>
            <a:r>
              <a:rPr lang="en-US" sz="4000" b="1">
                <a:solidFill>
                  <a:srgbClr val="1C4587"/>
                </a:solidFill>
              </a:rPr>
              <a:t>or get some help</a:t>
            </a:r>
            <a:endParaRPr sz="4000" b="1">
              <a:solidFill>
                <a:srgbClr val="1C4587"/>
              </a:solidFill>
            </a:endParaRPr>
          </a:p>
          <a:p>
            <a:pPr marL="0" lvl="0" indent="0" algn="ctr" rtl="0">
              <a:lnSpc>
                <a:spcPct val="90000"/>
              </a:lnSpc>
              <a:spcBef>
                <a:spcPts val="0"/>
              </a:spcBef>
              <a:spcAft>
                <a:spcPts val="0"/>
              </a:spcAft>
              <a:buSzPts val="1800"/>
              <a:buNone/>
            </a:pPr>
            <a:endParaRPr sz="3000"/>
          </a:p>
        </p:txBody>
      </p:sp>
      <p:sp>
        <p:nvSpPr>
          <p:cNvPr id="437" name="Google Shape;437;g254fe3fcfe1_3_3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90000"/>
              </a:lnSpc>
              <a:spcBef>
                <a:spcPts val="1000"/>
              </a:spcBef>
              <a:spcAft>
                <a:spcPts val="0"/>
              </a:spcAft>
              <a:buClr>
                <a:srgbClr val="3D85C6"/>
              </a:buClr>
              <a:buSzPts val="2600"/>
              <a:buFont typeface="Calibri"/>
              <a:buChar char="●"/>
            </a:pPr>
            <a:r>
              <a:rPr lang="en-US" sz="2600">
                <a:solidFill>
                  <a:srgbClr val="1C4587"/>
                </a:solidFill>
              </a:rPr>
              <a:t>There are two anti bullying notice boards outside the Hall.  The  Ambassadors  email addresses are on there to get in touch with any of us.</a:t>
            </a:r>
            <a:endParaRPr sz="2600">
              <a:solidFill>
                <a:srgbClr val="1C4587"/>
              </a:solidFill>
            </a:endParaRPr>
          </a:p>
          <a:p>
            <a:pPr marL="457200" lvl="0" indent="-393700" algn="l" rtl="0">
              <a:lnSpc>
                <a:spcPct val="90000"/>
              </a:lnSpc>
              <a:spcBef>
                <a:spcPts val="0"/>
              </a:spcBef>
              <a:spcAft>
                <a:spcPts val="0"/>
              </a:spcAft>
              <a:buClr>
                <a:srgbClr val="3D85C6"/>
              </a:buClr>
              <a:buSzPts val="2600"/>
              <a:buFont typeface="Calibri"/>
              <a:buChar char="●"/>
            </a:pPr>
            <a:r>
              <a:rPr lang="en-US" sz="2600">
                <a:solidFill>
                  <a:srgbClr val="1C4587"/>
                </a:solidFill>
              </a:rPr>
              <a:t>We will respond and set up a meeting with the student  to talk through the problem.</a:t>
            </a:r>
            <a:endParaRPr sz="2600">
              <a:solidFill>
                <a:srgbClr val="1C4587"/>
              </a:solidFill>
            </a:endParaRPr>
          </a:p>
          <a:p>
            <a:pPr marL="457200" lvl="0" indent="-393700" algn="l" rtl="0">
              <a:lnSpc>
                <a:spcPct val="90000"/>
              </a:lnSpc>
              <a:spcBef>
                <a:spcPts val="0"/>
              </a:spcBef>
              <a:spcAft>
                <a:spcPts val="0"/>
              </a:spcAft>
              <a:buClr>
                <a:srgbClr val="3D85C6"/>
              </a:buClr>
              <a:buSzPts val="2600"/>
              <a:buFont typeface="Calibri"/>
              <a:buChar char="●"/>
            </a:pPr>
            <a:r>
              <a:rPr lang="en-US" sz="2600">
                <a:solidFill>
                  <a:srgbClr val="1C4587"/>
                </a:solidFill>
              </a:rPr>
              <a:t>We will then put the support in place to resolve it and involve  the necessary staff members.</a:t>
            </a:r>
            <a:endParaRPr sz="2600">
              <a:solidFill>
                <a:srgbClr val="1C4587"/>
              </a:solidFill>
            </a:endParaRPr>
          </a:p>
          <a:p>
            <a:pPr marL="457200" lvl="0" indent="-393700" algn="l" rtl="0">
              <a:lnSpc>
                <a:spcPct val="90000"/>
              </a:lnSpc>
              <a:spcBef>
                <a:spcPts val="0"/>
              </a:spcBef>
              <a:spcAft>
                <a:spcPts val="0"/>
              </a:spcAft>
              <a:buClr>
                <a:srgbClr val="3D85C6"/>
              </a:buClr>
              <a:buSzPts val="2600"/>
              <a:buFont typeface="Calibri"/>
              <a:buChar char="●"/>
            </a:pPr>
            <a:r>
              <a:rPr lang="en-US" sz="2600">
                <a:solidFill>
                  <a:srgbClr val="1C4587"/>
                </a:solidFill>
              </a:rPr>
              <a:t>Any other worries feel free to email John, our school leader for our anti bullying team. </a:t>
            </a:r>
            <a:endParaRPr sz="2600">
              <a:solidFill>
                <a:srgbClr val="1C4587"/>
              </a:solidFill>
            </a:endParaRPr>
          </a:p>
          <a:p>
            <a:pPr marL="0" lvl="0" indent="0" algn="l" rtl="0">
              <a:lnSpc>
                <a:spcPct val="90000"/>
              </a:lnSpc>
              <a:spcBef>
                <a:spcPts val="750"/>
              </a:spcBef>
              <a:spcAft>
                <a:spcPts val="0"/>
              </a:spcAft>
              <a:buSzPts val="1800"/>
              <a:buNone/>
            </a:pPr>
            <a:endParaRPr sz="2600"/>
          </a:p>
        </p:txBody>
      </p:sp>
      <p:pic>
        <p:nvPicPr>
          <p:cNvPr id="438" name="Google Shape;438;g254fe3fcfe1_3_39"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pic>
        <p:nvPicPr>
          <p:cNvPr id="439" name="Google Shape;439;g254fe3fcfe1_3_39"/>
          <p:cNvPicPr preferRelativeResize="0"/>
          <p:nvPr/>
        </p:nvPicPr>
        <p:blipFill rotWithShape="1">
          <a:blip r:embed="rId4">
            <a:alphaModFix/>
          </a:blip>
          <a:srcRect/>
          <a:stretch/>
        </p:blipFill>
        <p:spPr>
          <a:xfrm>
            <a:off x="7390797" y="5486199"/>
            <a:ext cx="1677004" cy="132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2e7616f642f_0_0"/>
          <p:cNvPicPr preferRelativeResize="0"/>
          <p:nvPr/>
        </p:nvPicPr>
        <p:blipFill rotWithShape="1">
          <a:blip r:embed="rId3">
            <a:alphaModFix/>
          </a:blip>
          <a:srcRect/>
          <a:stretch/>
        </p:blipFill>
        <p:spPr>
          <a:xfrm>
            <a:off x="219750" y="1499300"/>
            <a:ext cx="8839201" cy="1705645"/>
          </a:xfrm>
          <a:prstGeom prst="rect">
            <a:avLst/>
          </a:prstGeom>
          <a:noFill/>
          <a:ln>
            <a:noFill/>
          </a:ln>
        </p:spPr>
      </p:pic>
      <p:pic>
        <p:nvPicPr>
          <p:cNvPr id="185" name="Google Shape;185;g2e7616f642f_0_0"/>
          <p:cNvPicPr preferRelativeResize="0"/>
          <p:nvPr/>
        </p:nvPicPr>
        <p:blipFill rotWithShape="1">
          <a:blip r:embed="rId4">
            <a:alphaModFix/>
          </a:blip>
          <a:srcRect/>
          <a:stretch/>
        </p:blipFill>
        <p:spPr>
          <a:xfrm>
            <a:off x="1252375" y="3604270"/>
            <a:ext cx="6991350" cy="990600"/>
          </a:xfrm>
          <a:prstGeom prst="rect">
            <a:avLst/>
          </a:prstGeom>
          <a:noFill/>
          <a:ln>
            <a:noFill/>
          </a:ln>
        </p:spPr>
      </p:pic>
      <p:pic>
        <p:nvPicPr>
          <p:cNvPr id="186" name="Google Shape;186;g2e7616f642f_0_0" descr="Text&#10;&#10;Description automatically generated"/>
          <p:cNvPicPr preferRelativeResize="0"/>
          <p:nvPr/>
        </p:nvPicPr>
        <p:blipFill rotWithShape="1">
          <a:blip r:embed="rId5">
            <a:alphaModFix/>
          </a:blip>
          <a:srcRect/>
          <a:stretch/>
        </p:blipFill>
        <p:spPr>
          <a:xfrm>
            <a:off x="8243887" y="115887"/>
            <a:ext cx="792162" cy="7921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pic>
        <p:nvPicPr>
          <p:cNvPr id="445" name="Google Shape;445;g253edeae3b8_2_13"/>
          <p:cNvPicPr preferRelativeResize="0"/>
          <p:nvPr/>
        </p:nvPicPr>
        <p:blipFill rotWithShape="1">
          <a:blip r:embed="rId3">
            <a:alphaModFix/>
          </a:blip>
          <a:srcRect b="34006"/>
          <a:stretch/>
        </p:blipFill>
        <p:spPr>
          <a:xfrm>
            <a:off x="76200" y="1152125"/>
            <a:ext cx="8916999" cy="3308525"/>
          </a:xfrm>
          <a:prstGeom prst="rect">
            <a:avLst/>
          </a:prstGeom>
          <a:noFill/>
          <a:ln>
            <a:noFill/>
          </a:ln>
        </p:spPr>
      </p:pic>
      <p:sp>
        <p:nvSpPr>
          <p:cNvPr id="446" name="Google Shape;446;g253edeae3b8_2_13"/>
          <p:cNvSpPr txBox="1"/>
          <p:nvPr/>
        </p:nvSpPr>
        <p:spPr>
          <a:xfrm>
            <a:off x="1002175" y="4794700"/>
            <a:ext cx="6740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Calibri"/>
                <a:ea typeface="Calibri"/>
                <a:cs typeface="Calibri"/>
                <a:sym typeface="Calibri"/>
              </a:rPr>
              <a:t>Thank </a:t>
            </a:r>
            <a:r>
              <a:rPr lang="en-US" sz="4000" b="1">
                <a:solidFill>
                  <a:schemeClr val="accent1"/>
                </a:solidFill>
                <a:latin typeface="Calibri"/>
                <a:ea typeface="Calibri"/>
                <a:cs typeface="Calibri"/>
                <a:sym typeface="Calibri"/>
              </a:rPr>
              <a:t>y</a:t>
            </a:r>
            <a:r>
              <a:rPr lang="en-US" sz="4000" b="1" i="0" u="none" strike="noStrike" cap="none">
                <a:solidFill>
                  <a:schemeClr val="accent1"/>
                </a:solidFill>
                <a:latin typeface="Calibri"/>
                <a:ea typeface="Calibri"/>
                <a:cs typeface="Calibri"/>
                <a:sym typeface="Calibri"/>
              </a:rPr>
              <a:t>ou for listening </a:t>
            </a:r>
            <a:endParaRPr sz="4000" b="1" i="0" u="none" strike="noStrike" cap="none">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1"/>
          <p:cNvSpPr txBox="1">
            <a:spLocks noGrp="1"/>
          </p:cNvSpPr>
          <p:nvPr>
            <p:ph type="title"/>
          </p:nvPr>
        </p:nvSpPr>
        <p:spPr>
          <a:xfrm>
            <a:off x="290075" y="115875"/>
            <a:ext cx="8370300" cy="1325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300"/>
              <a:buFont typeface="Calibri"/>
              <a:buNone/>
            </a:pPr>
            <a:r>
              <a:rPr lang="en-US" sz="4000" b="1">
                <a:solidFill>
                  <a:srgbClr val="1C4587"/>
                </a:solidFill>
              </a:rPr>
              <a:t>Rachel</a:t>
            </a:r>
            <a:endParaRPr sz="4000" b="1">
              <a:solidFill>
                <a:srgbClr val="1C4587"/>
              </a:solidFill>
            </a:endParaRPr>
          </a:p>
          <a:p>
            <a:pPr marL="0" lvl="0" indent="0" algn="ctr" rtl="0">
              <a:lnSpc>
                <a:spcPct val="90000"/>
              </a:lnSpc>
              <a:spcBef>
                <a:spcPts val="0"/>
              </a:spcBef>
              <a:spcAft>
                <a:spcPts val="0"/>
              </a:spcAft>
              <a:buClr>
                <a:schemeClr val="accent1"/>
              </a:buClr>
              <a:buSzPts val="3300"/>
              <a:buFont typeface="Calibri"/>
              <a:buNone/>
            </a:pPr>
            <a:r>
              <a:rPr lang="en-US" sz="4000" b="1">
                <a:solidFill>
                  <a:srgbClr val="1C4587"/>
                </a:solidFill>
              </a:rPr>
              <a:t>Next Steps  </a:t>
            </a:r>
            <a:endParaRPr sz="4000">
              <a:solidFill>
                <a:srgbClr val="1C4587"/>
              </a:solidFill>
            </a:endParaRPr>
          </a:p>
        </p:txBody>
      </p:sp>
      <p:pic>
        <p:nvPicPr>
          <p:cNvPr id="452" name="Google Shape;452;p11"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453" name="Google Shape;453;p11"/>
          <p:cNvSpPr txBox="1"/>
          <p:nvPr/>
        </p:nvSpPr>
        <p:spPr>
          <a:xfrm>
            <a:off x="290075" y="1369850"/>
            <a:ext cx="8370300" cy="4063500"/>
          </a:xfrm>
          <a:prstGeom prst="rect">
            <a:avLst/>
          </a:prstGeom>
          <a:noFill/>
          <a:ln>
            <a:noFill/>
          </a:ln>
        </p:spPr>
        <p:txBody>
          <a:bodyPr spcFirstLastPara="1" wrap="square" lIns="91425" tIns="91425" rIns="91425" bIns="91425" anchor="t" anchorCtr="0">
            <a:spAutoFit/>
          </a:bodyPr>
          <a:lstStyle/>
          <a:p>
            <a:pPr marL="457200" marR="0" lvl="0" indent="-482600" algn="l" rtl="0">
              <a:lnSpc>
                <a:spcPct val="90000"/>
              </a:lnSpc>
              <a:spcBef>
                <a:spcPts val="0"/>
              </a:spcBef>
              <a:spcAft>
                <a:spcPts val="0"/>
              </a:spcAft>
              <a:buClr>
                <a:srgbClr val="3D85C6"/>
              </a:buClr>
              <a:buSzPts val="4000"/>
              <a:buFont typeface="Calibri"/>
              <a:buChar char="●"/>
            </a:pPr>
            <a:r>
              <a:rPr lang="en-US" sz="4000" b="0" i="0" u="none" strike="noStrike" cap="none">
                <a:solidFill>
                  <a:srgbClr val="1C4587"/>
                </a:solidFill>
                <a:latin typeface="Calibri"/>
                <a:ea typeface="Calibri"/>
                <a:cs typeface="Calibri"/>
                <a:sym typeface="Calibri"/>
              </a:rPr>
              <a:t>The transition days - familiar with the building, others in the year group. </a:t>
            </a:r>
            <a:endParaRPr sz="4000" b="0" i="0" u="none" strike="noStrike" cap="none">
              <a:solidFill>
                <a:srgbClr val="1C4587"/>
              </a:solidFill>
              <a:latin typeface="Calibri"/>
              <a:ea typeface="Calibri"/>
              <a:cs typeface="Calibri"/>
              <a:sym typeface="Calibri"/>
            </a:endParaRPr>
          </a:p>
          <a:p>
            <a:pPr marL="457200" marR="0" lvl="0" indent="-482600" algn="l" rtl="0">
              <a:lnSpc>
                <a:spcPct val="90000"/>
              </a:lnSpc>
              <a:spcBef>
                <a:spcPts val="0"/>
              </a:spcBef>
              <a:spcAft>
                <a:spcPts val="0"/>
              </a:spcAft>
              <a:buClr>
                <a:srgbClr val="3D85C6"/>
              </a:buClr>
              <a:buSzPts val="4000"/>
              <a:buFont typeface="Calibri"/>
              <a:buChar char="●"/>
            </a:pPr>
            <a:r>
              <a:rPr lang="en-US" sz="4000" b="0" i="0" u="none" strike="noStrike" cap="none">
                <a:solidFill>
                  <a:srgbClr val="1C4587"/>
                </a:solidFill>
                <a:latin typeface="Calibri"/>
                <a:ea typeface="Calibri"/>
                <a:cs typeface="Calibri"/>
                <a:sym typeface="Calibri"/>
              </a:rPr>
              <a:t>Attending lessons as a taster to our broad, balanced and relevant curriculum - subject taster booklets to try over the Summer.</a:t>
            </a:r>
            <a:endParaRPr sz="4000" b="0" i="0" u="none" strike="noStrike" cap="none">
              <a:solidFill>
                <a:srgbClr val="1C4587"/>
              </a:solidFill>
              <a:latin typeface="Calibri"/>
              <a:ea typeface="Calibri"/>
              <a:cs typeface="Calibri"/>
              <a:sym typeface="Calibri"/>
            </a:endParaRPr>
          </a:p>
          <a:p>
            <a:pPr marL="457200" marR="0" lvl="0" indent="-482600" algn="l" rtl="0">
              <a:lnSpc>
                <a:spcPct val="90000"/>
              </a:lnSpc>
              <a:spcBef>
                <a:spcPts val="0"/>
              </a:spcBef>
              <a:spcAft>
                <a:spcPts val="0"/>
              </a:spcAft>
              <a:buClr>
                <a:srgbClr val="3D85C6"/>
              </a:buClr>
              <a:buSzPts val="4000"/>
              <a:buFont typeface="Calibri"/>
              <a:buChar char="●"/>
            </a:pPr>
            <a:r>
              <a:rPr lang="en-US" sz="4000">
                <a:solidFill>
                  <a:srgbClr val="1C4587"/>
                </a:solidFill>
                <a:latin typeface="Calibri"/>
                <a:ea typeface="Calibri"/>
                <a:cs typeface="Calibri"/>
                <a:sym typeface="Calibri"/>
              </a:rPr>
              <a:t>Y11 mentors for the transition days.</a:t>
            </a:r>
            <a:endParaRPr sz="4000" b="0" i="0" u="none" strike="noStrike" cap="none">
              <a:solidFill>
                <a:srgbClr val="1C458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e5c53fccba_1_18"/>
          <p:cNvSpPr txBox="1">
            <a:spLocks noGrp="1"/>
          </p:cNvSpPr>
          <p:nvPr>
            <p:ph type="title"/>
          </p:nvPr>
        </p:nvSpPr>
        <p:spPr>
          <a:xfrm>
            <a:off x="121675" y="0"/>
            <a:ext cx="6281700" cy="74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2900"/>
              <a:t>Looking forward to the next seven years</a:t>
            </a:r>
            <a:endParaRPr sz="2900"/>
          </a:p>
        </p:txBody>
      </p:sp>
      <p:sp>
        <p:nvSpPr>
          <p:cNvPr id="460" name="Google Shape;460;g2e5c53fccba_1_1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00"/>
              <a:buNone/>
            </a:pPr>
            <a:endParaRPr/>
          </a:p>
        </p:txBody>
      </p:sp>
      <p:pic>
        <p:nvPicPr>
          <p:cNvPr id="461" name="Google Shape;461;g2e5c53fccba_1_18"/>
          <p:cNvPicPr preferRelativeResize="0"/>
          <p:nvPr/>
        </p:nvPicPr>
        <p:blipFill>
          <a:blip r:embed="rId3">
            <a:alphaModFix/>
          </a:blip>
          <a:stretch>
            <a:fillRect/>
          </a:stretch>
        </p:blipFill>
        <p:spPr>
          <a:xfrm>
            <a:off x="91025" y="892539"/>
            <a:ext cx="2421668" cy="3304500"/>
          </a:xfrm>
          <a:prstGeom prst="rect">
            <a:avLst/>
          </a:prstGeom>
          <a:noFill/>
          <a:ln>
            <a:noFill/>
          </a:ln>
        </p:spPr>
      </p:pic>
      <p:pic>
        <p:nvPicPr>
          <p:cNvPr id="462" name="Google Shape;462;g2e5c53fccba_1_18"/>
          <p:cNvPicPr preferRelativeResize="0"/>
          <p:nvPr/>
        </p:nvPicPr>
        <p:blipFill rotWithShape="1">
          <a:blip r:embed="rId4">
            <a:alphaModFix/>
          </a:blip>
          <a:srcRect r="10538" b="24236"/>
          <a:stretch/>
        </p:blipFill>
        <p:spPr>
          <a:xfrm>
            <a:off x="6486975" y="2925650"/>
            <a:ext cx="1828125" cy="1972000"/>
          </a:xfrm>
          <a:prstGeom prst="rect">
            <a:avLst/>
          </a:prstGeom>
          <a:noFill/>
          <a:ln>
            <a:noFill/>
          </a:ln>
        </p:spPr>
      </p:pic>
      <p:pic>
        <p:nvPicPr>
          <p:cNvPr id="463" name="Google Shape;463;g2e5c53fccba_1_18"/>
          <p:cNvPicPr preferRelativeResize="0"/>
          <p:nvPr/>
        </p:nvPicPr>
        <p:blipFill rotWithShape="1">
          <a:blip r:embed="rId5">
            <a:alphaModFix/>
          </a:blip>
          <a:srcRect l="11656" t="29772" r="2755" b="12327"/>
          <a:stretch/>
        </p:blipFill>
        <p:spPr>
          <a:xfrm>
            <a:off x="2742875" y="688500"/>
            <a:ext cx="3544576" cy="3054375"/>
          </a:xfrm>
          <a:prstGeom prst="rect">
            <a:avLst/>
          </a:prstGeom>
          <a:noFill/>
          <a:ln>
            <a:noFill/>
          </a:ln>
        </p:spPr>
      </p:pic>
      <p:pic>
        <p:nvPicPr>
          <p:cNvPr id="464" name="Google Shape;464;g2e5c53fccba_1_18"/>
          <p:cNvPicPr preferRelativeResize="0"/>
          <p:nvPr/>
        </p:nvPicPr>
        <p:blipFill>
          <a:blip r:embed="rId6">
            <a:alphaModFix/>
          </a:blip>
          <a:stretch>
            <a:fillRect/>
          </a:stretch>
        </p:blipFill>
        <p:spPr>
          <a:xfrm>
            <a:off x="6520963" y="4995750"/>
            <a:ext cx="1760150" cy="1816070"/>
          </a:xfrm>
          <a:prstGeom prst="rect">
            <a:avLst/>
          </a:prstGeom>
          <a:noFill/>
          <a:ln>
            <a:noFill/>
          </a:ln>
        </p:spPr>
      </p:pic>
      <p:pic>
        <p:nvPicPr>
          <p:cNvPr id="465" name="Google Shape;465;g2e5c53fccba_1_18"/>
          <p:cNvPicPr preferRelativeResize="0"/>
          <p:nvPr/>
        </p:nvPicPr>
        <p:blipFill>
          <a:blip r:embed="rId7">
            <a:alphaModFix/>
          </a:blip>
          <a:stretch>
            <a:fillRect/>
          </a:stretch>
        </p:blipFill>
        <p:spPr>
          <a:xfrm>
            <a:off x="121675" y="4346775"/>
            <a:ext cx="2421674" cy="1914395"/>
          </a:xfrm>
          <a:prstGeom prst="rect">
            <a:avLst/>
          </a:prstGeom>
          <a:noFill/>
          <a:ln>
            <a:noFill/>
          </a:ln>
        </p:spPr>
      </p:pic>
      <p:pic>
        <p:nvPicPr>
          <p:cNvPr id="466" name="Google Shape;466;g2e5c53fccba_1_18"/>
          <p:cNvPicPr preferRelativeResize="0"/>
          <p:nvPr/>
        </p:nvPicPr>
        <p:blipFill>
          <a:blip r:embed="rId8">
            <a:alphaModFix/>
          </a:blip>
          <a:stretch>
            <a:fillRect/>
          </a:stretch>
        </p:blipFill>
        <p:spPr>
          <a:xfrm>
            <a:off x="2712225" y="3890825"/>
            <a:ext cx="3575225" cy="2826300"/>
          </a:xfrm>
          <a:prstGeom prst="rect">
            <a:avLst/>
          </a:prstGeom>
          <a:noFill/>
          <a:ln>
            <a:noFill/>
          </a:ln>
        </p:spPr>
      </p:pic>
      <p:pic>
        <p:nvPicPr>
          <p:cNvPr id="467" name="Google Shape;467;g2e5c53fccba_1_18"/>
          <p:cNvPicPr preferRelativeResize="0"/>
          <p:nvPr/>
        </p:nvPicPr>
        <p:blipFill>
          <a:blip r:embed="rId9">
            <a:alphaModFix/>
          </a:blip>
          <a:stretch>
            <a:fillRect/>
          </a:stretch>
        </p:blipFill>
        <p:spPr>
          <a:xfrm>
            <a:off x="6379325" y="126575"/>
            <a:ext cx="2043425" cy="1199600"/>
          </a:xfrm>
          <a:prstGeom prst="rect">
            <a:avLst/>
          </a:prstGeom>
          <a:noFill/>
          <a:ln>
            <a:noFill/>
          </a:ln>
        </p:spPr>
      </p:pic>
      <p:pic>
        <p:nvPicPr>
          <p:cNvPr id="468" name="Google Shape;468;g2e5c53fccba_1_18"/>
          <p:cNvPicPr preferRelativeResize="0"/>
          <p:nvPr/>
        </p:nvPicPr>
        <p:blipFill>
          <a:blip r:embed="rId10">
            <a:alphaModFix/>
          </a:blip>
          <a:stretch>
            <a:fillRect/>
          </a:stretch>
        </p:blipFill>
        <p:spPr>
          <a:xfrm>
            <a:off x="6447300" y="1424275"/>
            <a:ext cx="1907475" cy="140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e5c53fccba_1_7"/>
          <p:cNvSpPr txBox="1"/>
          <p:nvPr/>
        </p:nvSpPr>
        <p:spPr>
          <a:xfrm>
            <a:off x="0" y="15925"/>
            <a:ext cx="2712900"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g2e5c53fccba_1_7"/>
          <p:cNvSpPr txBox="1"/>
          <p:nvPr/>
        </p:nvSpPr>
        <p:spPr>
          <a:xfrm>
            <a:off x="-12" y="1052512"/>
            <a:ext cx="3168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rgbClr val="1C4587"/>
                </a:solidFill>
                <a:latin typeface="Arial"/>
                <a:ea typeface="Arial"/>
                <a:cs typeface="Arial"/>
                <a:sym typeface="Arial"/>
              </a:rPr>
              <a:t>School Aims </a:t>
            </a:r>
            <a:endParaRPr sz="1400" b="0" i="0" u="none" strike="noStrike" cap="none">
              <a:solidFill>
                <a:srgbClr val="1C4587"/>
              </a:solidFill>
              <a:latin typeface="Arial"/>
              <a:ea typeface="Arial"/>
              <a:cs typeface="Arial"/>
              <a:sym typeface="Arial"/>
            </a:endParaRPr>
          </a:p>
        </p:txBody>
      </p:sp>
      <p:sp>
        <p:nvSpPr>
          <p:cNvPr id="194" name="Google Shape;194;g2e5c53fccba_1_7"/>
          <p:cNvSpPr txBox="1"/>
          <p:nvPr/>
        </p:nvSpPr>
        <p:spPr>
          <a:xfrm>
            <a:off x="2446050" y="15925"/>
            <a:ext cx="6636000" cy="6027300"/>
          </a:xfrm>
          <a:prstGeom prst="rect">
            <a:avLst/>
          </a:prstGeom>
          <a:noFill/>
          <a:ln>
            <a:noFill/>
          </a:ln>
        </p:spPr>
        <p:txBody>
          <a:bodyPr spcFirstLastPara="1" wrap="square" lIns="91425" tIns="91425" rIns="91425" bIns="91425" anchor="t" anchorCtr="0">
            <a:noAutofit/>
          </a:bodyPr>
          <a:lstStyle/>
          <a:p>
            <a:pPr marL="596900" marR="0" lvl="0" indent="-342900" algn="l" rtl="0">
              <a:lnSpc>
                <a:spcPct val="115000"/>
              </a:lnSpc>
              <a:spcBef>
                <a:spcPts val="1000"/>
              </a:spcBef>
              <a:spcAft>
                <a:spcPts val="0"/>
              </a:spcAft>
              <a:buClr>
                <a:srgbClr val="222222"/>
              </a:buClr>
              <a:buSzPts val="1800"/>
              <a:buFont typeface="Arial"/>
              <a:buChar char="●"/>
            </a:pPr>
            <a:r>
              <a:rPr lang="en-US" sz="1800" b="0" i="0" u="none" strike="noStrike" cap="none">
                <a:solidFill>
                  <a:srgbClr val="1C4587"/>
                </a:solidFill>
                <a:highlight>
                  <a:srgbClr val="FFFFFF"/>
                </a:highlight>
                <a:latin typeface="Calibri"/>
                <a:ea typeface="Calibri"/>
                <a:cs typeface="Calibri"/>
                <a:sym typeface="Calibri"/>
              </a:rPr>
              <a:t>Inspire our students to have a </a:t>
            </a:r>
            <a:r>
              <a:rPr lang="en-US" sz="1800" b="1" i="0" u="none" strike="noStrike" cap="none">
                <a:solidFill>
                  <a:srgbClr val="1C4587"/>
                </a:solidFill>
                <a:highlight>
                  <a:srgbClr val="FFFFFF"/>
                </a:highlight>
                <a:latin typeface="Calibri"/>
                <a:ea typeface="Calibri"/>
                <a:cs typeface="Calibri"/>
                <a:sym typeface="Calibri"/>
              </a:rPr>
              <a:t>boundless curiosity </a:t>
            </a:r>
            <a:r>
              <a:rPr lang="en-US" sz="1800" b="0" i="0" u="none" strike="noStrike" cap="none">
                <a:solidFill>
                  <a:srgbClr val="1C4587"/>
                </a:solidFill>
                <a:highlight>
                  <a:srgbClr val="FFFFFF"/>
                </a:highlight>
                <a:latin typeface="Calibri"/>
                <a:ea typeface="Calibri"/>
                <a:cs typeface="Calibri"/>
                <a:sym typeface="Calibri"/>
              </a:rPr>
              <a:t>and a love of learning by providing, a broad choice of subjects, rich content and extra-curricular opportunities.</a:t>
            </a:r>
            <a:endParaRPr sz="1800" b="0" i="0" u="none" strike="noStrike" cap="none">
              <a:solidFill>
                <a:srgbClr val="1C4587"/>
              </a:solidFill>
              <a:highlight>
                <a:srgbClr val="FFFFFF"/>
              </a:highlight>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1600"/>
              <a:buFont typeface="Arial"/>
              <a:buNone/>
            </a:pPr>
            <a:r>
              <a:rPr lang="en-US" sz="1800" b="0" i="0" u="none" strike="noStrike" cap="none">
                <a:solidFill>
                  <a:srgbClr val="1C4587"/>
                </a:solidFill>
                <a:highlight>
                  <a:srgbClr val="FFFFFF"/>
                </a:highlight>
                <a:latin typeface="Calibri"/>
                <a:ea typeface="Calibri"/>
                <a:cs typeface="Calibri"/>
                <a:sym typeface="Calibri"/>
              </a:rPr>
              <a:t> </a:t>
            </a:r>
            <a:endParaRPr sz="1800" b="0" i="0" u="none" strike="noStrike" cap="none">
              <a:solidFill>
                <a:srgbClr val="1C4587"/>
              </a:solidFill>
              <a:highlight>
                <a:srgbClr val="FFFFFF"/>
              </a:highlight>
              <a:latin typeface="Calibri"/>
              <a:ea typeface="Calibri"/>
              <a:cs typeface="Calibri"/>
              <a:sym typeface="Calibri"/>
            </a:endParaRPr>
          </a:p>
          <a:p>
            <a:pPr marL="596900" marR="0" lvl="0" indent="-342900" algn="l" rtl="0">
              <a:lnSpc>
                <a:spcPct val="115000"/>
              </a:lnSpc>
              <a:spcBef>
                <a:spcPts val="1000"/>
              </a:spcBef>
              <a:spcAft>
                <a:spcPts val="0"/>
              </a:spcAft>
              <a:buClr>
                <a:srgbClr val="222222"/>
              </a:buClr>
              <a:buSzPts val="1800"/>
              <a:buFont typeface="Arial"/>
              <a:buChar char="●"/>
            </a:pPr>
            <a:r>
              <a:rPr lang="en-US" sz="1800" b="0" i="0" u="none" strike="noStrike" cap="none">
                <a:solidFill>
                  <a:srgbClr val="1C4587"/>
                </a:solidFill>
                <a:highlight>
                  <a:srgbClr val="FFFFFF"/>
                </a:highlight>
                <a:latin typeface="Calibri"/>
                <a:ea typeface="Calibri"/>
                <a:cs typeface="Calibri"/>
                <a:sym typeface="Calibri"/>
              </a:rPr>
              <a:t>Instil a sense of belonging and community responsibility in a happy, safe and caring environment that celebrates diversity, underpinned by our ‘</a:t>
            </a:r>
            <a:r>
              <a:rPr lang="en-US" sz="1800" b="1" i="0" u="none" strike="noStrike" cap="none">
                <a:solidFill>
                  <a:srgbClr val="1C4587"/>
                </a:solidFill>
                <a:highlight>
                  <a:srgbClr val="FFFFFF"/>
                </a:highlight>
                <a:latin typeface="Calibri"/>
                <a:ea typeface="Calibri"/>
                <a:cs typeface="Calibri"/>
                <a:sym typeface="Calibri"/>
              </a:rPr>
              <a:t>Respect for All, By All</a:t>
            </a:r>
            <a:r>
              <a:rPr lang="en-US" sz="1800" b="0" i="0" u="none" strike="noStrike" cap="none">
                <a:solidFill>
                  <a:srgbClr val="1C4587"/>
                </a:solidFill>
                <a:highlight>
                  <a:srgbClr val="FFFFFF"/>
                </a:highlight>
                <a:latin typeface="Calibri"/>
                <a:ea typeface="Calibri"/>
                <a:cs typeface="Calibri"/>
                <a:sym typeface="Calibri"/>
              </a:rPr>
              <a:t>’ ethos.</a:t>
            </a:r>
            <a:endParaRPr sz="1800" b="0" i="0" u="none" strike="noStrike" cap="none">
              <a:solidFill>
                <a:srgbClr val="1C4587"/>
              </a:solidFill>
              <a:highlight>
                <a:srgbClr val="FFFFFF"/>
              </a:highlight>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1600"/>
              <a:buFont typeface="Arial"/>
              <a:buNone/>
            </a:pPr>
            <a:endParaRPr sz="1800" b="0" i="0" u="none" strike="noStrike" cap="none">
              <a:solidFill>
                <a:srgbClr val="1C4587"/>
              </a:solidFill>
              <a:highlight>
                <a:srgbClr val="FFFFFF"/>
              </a:highlight>
              <a:latin typeface="Calibri"/>
              <a:ea typeface="Calibri"/>
              <a:cs typeface="Calibri"/>
              <a:sym typeface="Calibri"/>
            </a:endParaRPr>
          </a:p>
          <a:p>
            <a:pPr marL="596900" marR="0" lvl="0" indent="-342900" algn="l" rtl="0">
              <a:lnSpc>
                <a:spcPct val="115000"/>
              </a:lnSpc>
              <a:spcBef>
                <a:spcPts val="1000"/>
              </a:spcBef>
              <a:spcAft>
                <a:spcPts val="0"/>
              </a:spcAft>
              <a:buClr>
                <a:srgbClr val="222222"/>
              </a:buClr>
              <a:buSzPts val="1800"/>
              <a:buFont typeface="Arial"/>
              <a:buChar char="●"/>
            </a:pPr>
            <a:r>
              <a:rPr lang="en-US" sz="1800" b="0" i="0" u="none" strike="noStrike" cap="none">
                <a:solidFill>
                  <a:srgbClr val="1C4587"/>
                </a:solidFill>
                <a:highlight>
                  <a:srgbClr val="FFFFFF"/>
                </a:highlight>
                <a:latin typeface="Calibri"/>
                <a:ea typeface="Calibri"/>
                <a:cs typeface="Calibri"/>
                <a:sym typeface="Calibri"/>
              </a:rPr>
              <a:t>Develop </a:t>
            </a:r>
            <a:r>
              <a:rPr lang="en-US" sz="1800" b="1" i="0" u="none" strike="noStrike" cap="none">
                <a:solidFill>
                  <a:srgbClr val="1C4587"/>
                </a:solidFill>
                <a:highlight>
                  <a:srgbClr val="FFFFFF"/>
                </a:highlight>
                <a:latin typeface="Calibri"/>
                <a:ea typeface="Calibri"/>
                <a:cs typeface="Calibri"/>
                <a:sym typeface="Calibri"/>
              </a:rPr>
              <a:t>resilience</a:t>
            </a:r>
            <a:r>
              <a:rPr lang="en-US" sz="1800" b="0" i="0" u="none" strike="noStrike" cap="none">
                <a:solidFill>
                  <a:srgbClr val="1C4587"/>
                </a:solidFill>
                <a:highlight>
                  <a:srgbClr val="FFFFFF"/>
                </a:highlight>
                <a:latin typeface="Calibri"/>
                <a:ea typeface="Calibri"/>
                <a:cs typeface="Calibri"/>
                <a:sym typeface="Calibri"/>
              </a:rPr>
              <a:t>, enabling students to overcome both academic and personal barriers.</a:t>
            </a:r>
            <a:endParaRPr sz="1800" b="0" i="0" u="none" strike="noStrike" cap="none">
              <a:solidFill>
                <a:srgbClr val="1C4587"/>
              </a:solidFill>
              <a:highlight>
                <a:srgbClr val="FFFFFF"/>
              </a:highlight>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1600"/>
              <a:buFont typeface="Arial"/>
              <a:buNone/>
            </a:pPr>
            <a:endParaRPr sz="1800" b="0" i="0" u="none" strike="noStrike" cap="none">
              <a:solidFill>
                <a:srgbClr val="1C4587"/>
              </a:solidFill>
              <a:highlight>
                <a:srgbClr val="FFFFFF"/>
              </a:highlight>
              <a:latin typeface="Calibri"/>
              <a:ea typeface="Calibri"/>
              <a:cs typeface="Calibri"/>
              <a:sym typeface="Calibri"/>
            </a:endParaRPr>
          </a:p>
          <a:p>
            <a:pPr marL="596900" marR="0" lvl="0" indent="-342900" algn="l" rtl="0">
              <a:lnSpc>
                <a:spcPct val="115000"/>
              </a:lnSpc>
              <a:spcBef>
                <a:spcPts val="1000"/>
              </a:spcBef>
              <a:spcAft>
                <a:spcPts val="0"/>
              </a:spcAft>
              <a:buClr>
                <a:srgbClr val="222222"/>
              </a:buClr>
              <a:buSzPts val="1800"/>
              <a:buFont typeface="Arial"/>
              <a:buChar char="●"/>
            </a:pPr>
            <a:r>
              <a:rPr lang="en-US" sz="1800" b="0" i="0" u="none" strike="noStrike" cap="none">
                <a:solidFill>
                  <a:srgbClr val="1C4587"/>
                </a:solidFill>
                <a:highlight>
                  <a:srgbClr val="FFFFFF"/>
                </a:highlight>
                <a:latin typeface="Calibri"/>
                <a:ea typeface="Calibri"/>
                <a:cs typeface="Calibri"/>
                <a:sym typeface="Calibri"/>
              </a:rPr>
              <a:t>Build independence and students’ belief in themselves, giving them the </a:t>
            </a:r>
            <a:r>
              <a:rPr lang="en-US" sz="1800" b="1" i="0" u="none" strike="noStrike" cap="none">
                <a:solidFill>
                  <a:srgbClr val="1C4587"/>
                </a:solidFill>
                <a:highlight>
                  <a:srgbClr val="FFFFFF"/>
                </a:highlight>
                <a:latin typeface="Calibri"/>
                <a:ea typeface="Calibri"/>
                <a:cs typeface="Calibri"/>
                <a:sym typeface="Calibri"/>
              </a:rPr>
              <a:t>confidence to be who they are.</a:t>
            </a:r>
            <a:endParaRPr sz="1800" b="1" i="0" u="none" strike="noStrike" cap="none">
              <a:solidFill>
                <a:srgbClr val="1C4587"/>
              </a:solidFill>
              <a:highlight>
                <a:srgbClr val="FFFFFF"/>
              </a:highlight>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1700"/>
              <a:buFont typeface="Arial"/>
              <a:buNone/>
            </a:pPr>
            <a:endParaRPr sz="1800" b="1" i="0" u="none" strike="noStrike" cap="none">
              <a:solidFill>
                <a:srgbClr val="1C4587"/>
              </a:solidFill>
              <a:highlight>
                <a:srgbClr val="FFFFFF"/>
              </a:highlight>
              <a:latin typeface="Calibri"/>
              <a:ea typeface="Calibri"/>
              <a:cs typeface="Calibri"/>
              <a:sym typeface="Calibri"/>
            </a:endParaRPr>
          </a:p>
          <a:p>
            <a:pPr marL="596900" marR="0" lvl="0" indent="-342900" algn="l" rtl="0">
              <a:lnSpc>
                <a:spcPct val="115000"/>
              </a:lnSpc>
              <a:spcBef>
                <a:spcPts val="1000"/>
              </a:spcBef>
              <a:spcAft>
                <a:spcPts val="0"/>
              </a:spcAft>
              <a:buClr>
                <a:srgbClr val="222222"/>
              </a:buClr>
              <a:buSzPts val="1800"/>
              <a:buFont typeface="Arial"/>
              <a:buChar char="●"/>
            </a:pPr>
            <a:r>
              <a:rPr lang="en-US" sz="1800" b="0" i="0" u="none" strike="noStrike" cap="none">
                <a:solidFill>
                  <a:srgbClr val="1C4587"/>
                </a:solidFill>
                <a:highlight>
                  <a:srgbClr val="FFFFFF"/>
                </a:highlight>
                <a:latin typeface="Calibri"/>
                <a:ea typeface="Calibri"/>
                <a:cs typeface="Calibri"/>
                <a:sym typeface="Calibri"/>
              </a:rPr>
              <a:t>Ensure students have the opportunity to become </a:t>
            </a:r>
            <a:r>
              <a:rPr lang="en-US" sz="1800" b="1" i="0" u="none" strike="noStrike" cap="none">
                <a:solidFill>
                  <a:srgbClr val="1C4587"/>
                </a:solidFill>
                <a:highlight>
                  <a:srgbClr val="FFFFFF"/>
                </a:highlight>
                <a:latin typeface="Calibri"/>
                <a:ea typeface="Calibri"/>
                <a:cs typeface="Calibri"/>
                <a:sym typeface="Calibri"/>
              </a:rPr>
              <a:t>‘who they aspire to be’ </a:t>
            </a:r>
            <a:r>
              <a:rPr lang="en-US" sz="1800" b="0" i="0" u="none" strike="noStrike" cap="none">
                <a:solidFill>
                  <a:srgbClr val="1C4587"/>
                </a:solidFill>
                <a:highlight>
                  <a:srgbClr val="FFFFFF"/>
                </a:highlight>
                <a:latin typeface="Calibri"/>
                <a:ea typeface="Calibri"/>
                <a:cs typeface="Calibri"/>
                <a:sym typeface="Calibri"/>
              </a:rPr>
              <a:t>and the best version of themselves by continually guiding them in how to improve towards their academic and personal goals and fulfil their potential</a:t>
            </a:r>
            <a:endParaRPr sz="1800" b="0" i="0" u="none" strike="noStrike" cap="none">
              <a:solidFill>
                <a:srgbClr val="1C4587"/>
              </a:solidFill>
              <a:highlight>
                <a:srgbClr val="FFFFFF"/>
              </a:highlight>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2e7947905d9_0_0"/>
          <p:cNvPicPr preferRelativeResize="0"/>
          <p:nvPr/>
        </p:nvPicPr>
        <p:blipFill rotWithShape="1">
          <a:blip r:embed="rId3">
            <a:alphaModFix/>
          </a:blip>
          <a:srcRect l="16828" t="837" r="67044" b="70170"/>
          <a:stretch/>
        </p:blipFill>
        <p:spPr>
          <a:xfrm>
            <a:off x="774062" y="754019"/>
            <a:ext cx="1425474" cy="1795875"/>
          </a:xfrm>
          <a:prstGeom prst="rect">
            <a:avLst/>
          </a:prstGeom>
          <a:noFill/>
          <a:ln>
            <a:noFill/>
          </a:ln>
        </p:spPr>
      </p:pic>
      <p:pic>
        <p:nvPicPr>
          <p:cNvPr id="201" name="Google Shape;201;g2e7947905d9_0_0"/>
          <p:cNvPicPr preferRelativeResize="0"/>
          <p:nvPr/>
        </p:nvPicPr>
        <p:blipFill rotWithShape="1">
          <a:blip r:embed="rId3">
            <a:alphaModFix/>
          </a:blip>
          <a:srcRect l="16926" t="50476" r="66946" b="20530"/>
          <a:stretch/>
        </p:blipFill>
        <p:spPr>
          <a:xfrm>
            <a:off x="2962812" y="754019"/>
            <a:ext cx="1425474" cy="1795875"/>
          </a:xfrm>
          <a:prstGeom prst="rect">
            <a:avLst/>
          </a:prstGeom>
          <a:noFill/>
          <a:ln>
            <a:noFill/>
          </a:ln>
        </p:spPr>
      </p:pic>
      <p:pic>
        <p:nvPicPr>
          <p:cNvPr id="202" name="Google Shape;202;g2e7947905d9_0_0"/>
          <p:cNvPicPr preferRelativeResize="0"/>
          <p:nvPr/>
        </p:nvPicPr>
        <p:blipFill rotWithShape="1">
          <a:blip r:embed="rId3">
            <a:alphaModFix/>
          </a:blip>
          <a:srcRect l="33465" r="50407" b="71008"/>
          <a:stretch/>
        </p:blipFill>
        <p:spPr>
          <a:xfrm>
            <a:off x="835050" y="3990394"/>
            <a:ext cx="1425474" cy="1795875"/>
          </a:xfrm>
          <a:prstGeom prst="rect">
            <a:avLst/>
          </a:prstGeom>
          <a:noFill/>
          <a:ln>
            <a:noFill/>
          </a:ln>
        </p:spPr>
      </p:pic>
      <p:pic>
        <p:nvPicPr>
          <p:cNvPr id="203" name="Google Shape;203;g2e7947905d9_0_0"/>
          <p:cNvPicPr preferRelativeResize="0"/>
          <p:nvPr/>
        </p:nvPicPr>
        <p:blipFill rotWithShape="1">
          <a:blip r:embed="rId3">
            <a:alphaModFix/>
          </a:blip>
          <a:srcRect l="66805" t="298" r="17066" b="70710"/>
          <a:stretch/>
        </p:blipFill>
        <p:spPr>
          <a:xfrm>
            <a:off x="4968937" y="754019"/>
            <a:ext cx="1425474" cy="1795875"/>
          </a:xfrm>
          <a:prstGeom prst="rect">
            <a:avLst/>
          </a:prstGeom>
          <a:noFill/>
          <a:ln>
            <a:noFill/>
          </a:ln>
        </p:spPr>
      </p:pic>
      <p:pic>
        <p:nvPicPr>
          <p:cNvPr id="204" name="Google Shape;204;g2e7947905d9_0_0"/>
          <p:cNvPicPr preferRelativeResize="0"/>
          <p:nvPr/>
        </p:nvPicPr>
        <p:blipFill rotWithShape="1">
          <a:blip r:embed="rId3">
            <a:alphaModFix/>
          </a:blip>
          <a:srcRect l="49919" t="1228" r="33953" b="69779"/>
          <a:stretch/>
        </p:blipFill>
        <p:spPr>
          <a:xfrm>
            <a:off x="2938862" y="3990394"/>
            <a:ext cx="1425474" cy="1795875"/>
          </a:xfrm>
          <a:prstGeom prst="rect">
            <a:avLst/>
          </a:prstGeom>
          <a:noFill/>
          <a:ln>
            <a:noFill/>
          </a:ln>
        </p:spPr>
      </p:pic>
      <p:pic>
        <p:nvPicPr>
          <p:cNvPr id="205" name="Google Shape;205;g2e7947905d9_0_0"/>
          <p:cNvPicPr preferRelativeResize="0"/>
          <p:nvPr/>
        </p:nvPicPr>
        <p:blipFill rotWithShape="1">
          <a:blip r:embed="rId3">
            <a:alphaModFix/>
          </a:blip>
          <a:srcRect t="50331" r="83873" b="20675"/>
          <a:stretch/>
        </p:blipFill>
        <p:spPr>
          <a:xfrm>
            <a:off x="6848162" y="754019"/>
            <a:ext cx="1425474" cy="1795875"/>
          </a:xfrm>
          <a:prstGeom prst="rect">
            <a:avLst/>
          </a:prstGeom>
          <a:noFill/>
          <a:ln>
            <a:noFill/>
          </a:ln>
        </p:spPr>
      </p:pic>
      <p:pic>
        <p:nvPicPr>
          <p:cNvPr id="206" name="Google Shape;206;g2e7947905d9_0_0"/>
          <p:cNvPicPr preferRelativeResize="0"/>
          <p:nvPr/>
        </p:nvPicPr>
        <p:blipFill rotWithShape="1">
          <a:blip r:embed="rId3">
            <a:alphaModFix/>
          </a:blip>
          <a:srcRect l="83173" r="698" b="71008"/>
          <a:stretch/>
        </p:blipFill>
        <p:spPr>
          <a:xfrm>
            <a:off x="4941662" y="3990394"/>
            <a:ext cx="1425474" cy="1795875"/>
          </a:xfrm>
          <a:prstGeom prst="rect">
            <a:avLst/>
          </a:prstGeom>
          <a:noFill/>
          <a:ln>
            <a:noFill/>
          </a:ln>
        </p:spPr>
      </p:pic>
      <p:pic>
        <p:nvPicPr>
          <p:cNvPr id="207" name="Google Shape;207;g2e7947905d9_0_0"/>
          <p:cNvPicPr preferRelativeResize="0"/>
          <p:nvPr/>
        </p:nvPicPr>
        <p:blipFill rotWithShape="1">
          <a:blip r:embed="rId3">
            <a:alphaModFix/>
          </a:blip>
          <a:srcRect l="33792" t="50697" r="50080" b="20310"/>
          <a:stretch/>
        </p:blipFill>
        <p:spPr>
          <a:xfrm>
            <a:off x="6944462" y="3990394"/>
            <a:ext cx="1425474" cy="1795875"/>
          </a:xfrm>
          <a:prstGeom prst="rect">
            <a:avLst/>
          </a:prstGeom>
          <a:noFill/>
          <a:ln>
            <a:noFill/>
          </a:ln>
        </p:spPr>
      </p:pic>
      <p:sp>
        <p:nvSpPr>
          <p:cNvPr id="208" name="Google Shape;208;g2e7947905d9_0_0"/>
          <p:cNvSpPr txBox="1"/>
          <p:nvPr/>
        </p:nvSpPr>
        <p:spPr>
          <a:xfrm>
            <a:off x="289850" y="2591544"/>
            <a:ext cx="21567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Matilde Warden</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Headteacher</a:t>
            </a:r>
            <a:endParaRPr sz="1800" b="0" i="0" u="none" strike="noStrike" cap="none">
              <a:solidFill>
                <a:schemeClr val="dk1"/>
              </a:solidFill>
              <a:latin typeface="Calibri"/>
              <a:ea typeface="Calibri"/>
              <a:cs typeface="Calibri"/>
              <a:sym typeface="Calibri"/>
            </a:endParaRPr>
          </a:p>
        </p:txBody>
      </p:sp>
      <p:sp>
        <p:nvSpPr>
          <p:cNvPr id="209" name="Google Shape;209;g2e7947905d9_0_0"/>
          <p:cNvSpPr txBox="1"/>
          <p:nvPr/>
        </p:nvSpPr>
        <p:spPr>
          <a:xfrm>
            <a:off x="2329250" y="2591544"/>
            <a:ext cx="21567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Hannah Evans</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Deputy Head</a:t>
            </a:r>
            <a:endParaRPr sz="1800" b="0" i="0" u="none" strike="noStrike" cap="none">
              <a:solidFill>
                <a:schemeClr val="dk1"/>
              </a:solidFill>
              <a:latin typeface="Calibri"/>
              <a:ea typeface="Calibri"/>
              <a:cs typeface="Calibri"/>
              <a:sym typeface="Calibri"/>
            </a:endParaRPr>
          </a:p>
        </p:txBody>
      </p:sp>
      <p:sp>
        <p:nvSpPr>
          <p:cNvPr id="210" name="Google Shape;210;g2e7947905d9_0_0"/>
          <p:cNvSpPr txBox="1"/>
          <p:nvPr/>
        </p:nvSpPr>
        <p:spPr>
          <a:xfrm>
            <a:off x="4485950" y="2591544"/>
            <a:ext cx="24681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Robert Turner</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Assistant Head</a:t>
            </a:r>
            <a:endParaRPr sz="1800" b="0" i="0" u="none" strike="noStrike" cap="none">
              <a:solidFill>
                <a:schemeClr val="dk1"/>
              </a:solidFill>
              <a:latin typeface="Calibri"/>
              <a:ea typeface="Calibri"/>
              <a:cs typeface="Calibri"/>
              <a:sym typeface="Calibri"/>
            </a:endParaRPr>
          </a:p>
        </p:txBody>
      </p:sp>
      <p:sp>
        <p:nvSpPr>
          <p:cNvPr id="211" name="Google Shape;211;g2e7947905d9_0_0"/>
          <p:cNvSpPr txBox="1"/>
          <p:nvPr/>
        </p:nvSpPr>
        <p:spPr>
          <a:xfrm>
            <a:off x="6218700" y="2570719"/>
            <a:ext cx="24681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Ros Conroy</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SENDCO</a:t>
            </a:r>
            <a:endParaRPr sz="1800" b="0" i="0" u="none" strike="noStrike" cap="none">
              <a:solidFill>
                <a:schemeClr val="dk1"/>
              </a:solidFill>
              <a:latin typeface="Calibri"/>
              <a:ea typeface="Calibri"/>
              <a:cs typeface="Calibri"/>
              <a:sym typeface="Calibri"/>
            </a:endParaRPr>
          </a:p>
        </p:txBody>
      </p:sp>
      <p:sp>
        <p:nvSpPr>
          <p:cNvPr id="212" name="Google Shape;212;g2e7947905d9_0_0"/>
          <p:cNvSpPr txBox="1"/>
          <p:nvPr/>
        </p:nvSpPr>
        <p:spPr>
          <a:xfrm>
            <a:off x="182099" y="5786269"/>
            <a:ext cx="24681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Gavin Brookes</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Assistant Head</a:t>
            </a:r>
            <a:endParaRPr sz="1800" b="0" i="0" u="none" strike="noStrike" cap="none">
              <a:solidFill>
                <a:schemeClr val="dk1"/>
              </a:solidFill>
              <a:latin typeface="Calibri"/>
              <a:ea typeface="Calibri"/>
              <a:cs typeface="Calibri"/>
              <a:sym typeface="Calibri"/>
            </a:endParaRPr>
          </a:p>
        </p:txBody>
      </p:sp>
      <p:sp>
        <p:nvSpPr>
          <p:cNvPr id="213" name="Google Shape;213;g2e7947905d9_0_0"/>
          <p:cNvSpPr txBox="1"/>
          <p:nvPr/>
        </p:nvSpPr>
        <p:spPr>
          <a:xfrm>
            <a:off x="2417549" y="5743969"/>
            <a:ext cx="24681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Mark Kaczmierczak</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Assistant Head</a:t>
            </a:r>
            <a:endParaRPr sz="1800" b="0" i="0" u="none" strike="noStrike" cap="none">
              <a:solidFill>
                <a:schemeClr val="dk1"/>
              </a:solidFill>
              <a:latin typeface="Calibri"/>
              <a:ea typeface="Calibri"/>
              <a:cs typeface="Calibri"/>
              <a:sym typeface="Calibri"/>
            </a:endParaRPr>
          </a:p>
        </p:txBody>
      </p:sp>
      <p:sp>
        <p:nvSpPr>
          <p:cNvPr id="214" name="Google Shape;214;g2e7947905d9_0_0"/>
          <p:cNvSpPr txBox="1"/>
          <p:nvPr/>
        </p:nvSpPr>
        <p:spPr>
          <a:xfrm>
            <a:off x="4388286" y="5708573"/>
            <a:ext cx="24681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Paul Brumby</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Head of 6</a:t>
            </a:r>
            <a:r>
              <a:rPr lang="en-US" sz="1800" b="0" i="0" u="none" strike="noStrike" cap="none" baseline="30000">
                <a:solidFill>
                  <a:schemeClr val="dk1"/>
                </a:solidFill>
                <a:latin typeface="Calibri"/>
                <a:ea typeface="Calibri"/>
                <a:cs typeface="Calibri"/>
                <a:sym typeface="Calibri"/>
              </a:rPr>
              <a:t>th</a:t>
            </a:r>
            <a:r>
              <a:rPr lang="en-US" sz="1800" b="0" i="0" u="none" strike="noStrike" cap="none">
                <a:solidFill>
                  <a:schemeClr val="dk1"/>
                </a:solidFill>
                <a:latin typeface="Calibri"/>
                <a:ea typeface="Calibri"/>
                <a:cs typeface="Calibri"/>
                <a:sym typeface="Calibri"/>
              </a:rPr>
              <a:t> Form</a:t>
            </a:r>
            <a:endParaRPr sz="1800" b="0" i="0" u="none" strike="noStrike" cap="none">
              <a:solidFill>
                <a:schemeClr val="dk1"/>
              </a:solidFill>
              <a:latin typeface="Calibri"/>
              <a:ea typeface="Calibri"/>
              <a:cs typeface="Calibri"/>
              <a:sym typeface="Calibri"/>
            </a:endParaRPr>
          </a:p>
        </p:txBody>
      </p:sp>
      <p:sp>
        <p:nvSpPr>
          <p:cNvPr id="215" name="Google Shape;215;g2e7947905d9_0_0"/>
          <p:cNvSpPr txBox="1"/>
          <p:nvPr/>
        </p:nvSpPr>
        <p:spPr>
          <a:xfrm>
            <a:off x="6218700" y="5726271"/>
            <a:ext cx="2925300" cy="67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Stewart Summerell</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Associate Assistant Head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5"/>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Head of Year 7</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Rachel Warren </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23" name="Google Shape;223;p5"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224" name="Google Shape;224;p5"/>
          <p:cNvSpPr txBox="1"/>
          <p:nvPr/>
        </p:nvSpPr>
        <p:spPr>
          <a:xfrm>
            <a:off x="3087050" y="829600"/>
            <a:ext cx="5949000" cy="541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000" b="1" i="0" u="none" strike="noStrike" cap="none">
                <a:solidFill>
                  <a:srgbClr val="1C4587"/>
                </a:solidFill>
                <a:latin typeface="Calibri"/>
                <a:ea typeface="Calibri"/>
                <a:cs typeface="Calibri"/>
                <a:sym typeface="Calibri"/>
              </a:rPr>
              <a:t>Hello!</a:t>
            </a:r>
            <a:endParaRPr sz="3000" b="1"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a:p>
            <a:pPr marL="457200" marR="0" lvl="0" indent="-419100" algn="l" rtl="0">
              <a:lnSpc>
                <a:spcPct val="100000"/>
              </a:lnSpc>
              <a:spcBef>
                <a:spcPts val="0"/>
              </a:spcBef>
              <a:spcAft>
                <a:spcPts val="0"/>
              </a:spcAft>
              <a:buClr>
                <a:srgbClr val="3D85C6"/>
              </a:buClr>
              <a:buSzPts val="3000"/>
              <a:buFont typeface="Calibri"/>
              <a:buChar char="●"/>
            </a:pPr>
            <a:r>
              <a:rPr lang="en-US" sz="3000" b="0" i="0" u="none" strike="noStrike" cap="none">
                <a:solidFill>
                  <a:srgbClr val="1C4587"/>
                </a:solidFill>
                <a:latin typeface="Calibri"/>
                <a:ea typeface="Calibri"/>
                <a:cs typeface="Calibri"/>
                <a:sym typeface="Calibri"/>
              </a:rPr>
              <a:t>I have worked at Belper school for 29  years </a:t>
            </a:r>
            <a:endParaRPr sz="3000" b="0" i="0" u="none" strike="noStrike" cap="none">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a:p>
            <a:pPr marL="457200" marR="0" lvl="0" indent="-419100" algn="l" rtl="0">
              <a:lnSpc>
                <a:spcPct val="100000"/>
              </a:lnSpc>
              <a:spcBef>
                <a:spcPts val="0"/>
              </a:spcBef>
              <a:spcAft>
                <a:spcPts val="0"/>
              </a:spcAft>
              <a:buClr>
                <a:srgbClr val="3D85C6"/>
              </a:buClr>
              <a:buSzPts val="3000"/>
              <a:buFont typeface="Calibri"/>
              <a:buChar char="●"/>
            </a:pPr>
            <a:r>
              <a:rPr lang="en-US" sz="3000" b="0" i="0" u="none" strike="noStrike" cap="none">
                <a:solidFill>
                  <a:srgbClr val="1C4587"/>
                </a:solidFill>
                <a:latin typeface="Calibri"/>
                <a:ea typeface="Calibri"/>
                <a:cs typeface="Calibri"/>
                <a:sym typeface="Calibri"/>
              </a:rPr>
              <a:t>I feel very fortunate to work in this school and be part of such a supportive community </a:t>
            </a:r>
            <a:endParaRPr sz="3000" b="0" i="0" u="none" strike="noStrike" cap="none">
              <a:solidFill>
                <a:srgbClr val="1C4587"/>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1C4587"/>
              </a:solidFill>
              <a:latin typeface="Calibri"/>
              <a:ea typeface="Calibri"/>
              <a:cs typeface="Calibri"/>
              <a:sym typeface="Calibri"/>
            </a:endParaRPr>
          </a:p>
          <a:p>
            <a:pPr marL="457200" marR="0" lvl="0" indent="-419100" algn="l" rtl="0">
              <a:lnSpc>
                <a:spcPct val="100000"/>
              </a:lnSpc>
              <a:spcBef>
                <a:spcPts val="0"/>
              </a:spcBef>
              <a:spcAft>
                <a:spcPts val="0"/>
              </a:spcAft>
              <a:buClr>
                <a:srgbClr val="3D85C6"/>
              </a:buClr>
              <a:buSzPts val="3000"/>
              <a:buFont typeface="Calibri"/>
              <a:buChar char="●"/>
            </a:pPr>
            <a:r>
              <a:rPr lang="en-US" sz="3000" b="0" i="0" u="none" strike="noStrike" cap="none">
                <a:solidFill>
                  <a:srgbClr val="1C4587"/>
                </a:solidFill>
                <a:latin typeface="Calibri"/>
                <a:ea typeface="Calibri"/>
                <a:cs typeface="Calibri"/>
                <a:sym typeface="Calibri"/>
              </a:rPr>
              <a:t>I’m very excited for all of you to join us!</a:t>
            </a:r>
            <a:endParaRPr sz="3000" b="0" i="0" u="none" strike="noStrike" cap="none">
              <a:solidFill>
                <a:srgbClr val="1C458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p:nvPr/>
        </p:nvSpPr>
        <p:spPr>
          <a:xfrm>
            <a:off x="45750" y="1145875"/>
            <a:ext cx="9052500" cy="58349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70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Tutor groups are carefully constructed based on the following:</a:t>
            </a:r>
            <a:endParaRPr sz="2400" b="0" i="0" u="none" strike="noStrike" cap="none">
              <a:solidFill>
                <a:srgbClr val="1C4587"/>
              </a:solidFill>
              <a:latin typeface="Calibri"/>
              <a:ea typeface="Calibri"/>
              <a:cs typeface="Calibri"/>
              <a:sym typeface="Calibri"/>
            </a:endParaRPr>
          </a:p>
          <a:p>
            <a:pPr marL="2286000" marR="0" lvl="1" indent="-368300" algn="l" rtl="0">
              <a:lnSpc>
                <a:spcPct val="100000"/>
              </a:lnSpc>
              <a:spcBef>
                <a:spcPts val="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Information given by primary schools</a:t>
            </a:r>
            <a:endParaRPr sz="2400" b="0" i="0" u="none" strike="noStrike" cap="none">
              <a:solidFill>
                <a:srgbClr val="1C4587"/>
              </a:solidFill>
              <a:latin typeface="Calibri"/>
              <a:ea typeface="Calibri"/>
              <a:cs typeface="Calibri"/>
              <a:sym typeface="Calibri"/>
            </a:endParaRPr>
          </a:p>
          <a:p>
            <a:pPr marL="2286000" marR="0" lvl="1" indent="-368300" algn="l" rtl="0">
              <a:lnSpc>
                <a:spcPct val="100000"/>
              </a:lnSpc>
              <a:spcBef>
                <a:spcPts val="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SATS results </a:t>
            </a:r>
            <a:endParaRPr sz="2400" b="0" i="0" u="none" strike="noStrike" cap="none">
              <a:solidFill>
                <a:srgbClr val="1C4587"/>
              </a:solidFill>
              <a:latin typeface="Calibri"/>
              <a:ea typeface="Calibri"/>
              <a:cs typeface="Calibri"/>
              <a:sym typeface="Calibri"/>
            </a:endParaRPr>
          </a:p>
          <a:p>
            <a:pPr marL="2286000" marR="0" lvl="1" indent="-368300" algn="l" rtl="0">
              <a:lnSpc>
                <a:spcPct val="100000"/>
              </a:lnSpc>
              <a:spcBef>
                <a:spcPts val="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Primary Teacher assessments</a:t>
            </a:r>
            <a:endParaRPr sz="2400" b="0" i="0" u="none" strike="noStrike" cap="none">
              <a:solidFill>
                <a:srgbClr val="1C4587"/>
              </a:solidFill>
              <a:latin typeface="Calibri"/>
              <a:ea typeface="Calibri"/>
              <a:cs typeface="Calibri"/>
              <a:sym typeface="Calibri"/>
            </a:endParaRPr>
          </a:p>
          <a:p>
            <a:pPr marL="2286000" marR="0" lvl="1" indent="-368300" algn="l" rtl="0">
              <a:lnSpc>
                <a:spcPct val="100000"/>
              </a:lnSpc>
              <a:spcBef>
                <a:spcPts val="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Transition days observations </a:t>
            </a:r>
            <a:endParaRPr sz="2400" b="0" i="0" u="none" strike="noStrike" cap="none">
              <a:solidFill>
                <a:srgbClr val="1C4587"/>
              </a:solidFill>
              <a:latin typeface="Calibri"/>
              <a:ea typeface="Calibri"/>
              <a:cs typeface="Calibri"/>
              <a:sym typeface="Calibri"/>
            </a:endParaRPr>
          </a:p>
          <a:p>
            <a:pPr marL="2286000" marR="0" lvl="0" indent="0" algn="l" rtl="0">
              <a:lnSpc>
                <a:spcPct val="100000"/>
              </a:lnSpc>
              <a:spcBef>
                <a:spcPts val="0"/>
              </a:spcBef>
              <a:spcAft>
                <a:spcPts val="0"/>
              </a:spcAft>
              <a:buClr>
                <a:srgbClr val="000000"/>
              </a:buClr>
              <a:buSzPts val="2200"/>
              <a:buFont typeface="Arial"/>
              <a:buNone/>
            </a:pPr>
            <a:endParaRPr sz="2400" b="0" i="0" u="none" strike="noStrike" cap="none">
              <a:solidFill>
                <a:srgbClr val="1C4587"/>
              </a:solidFill>
              <a:latin typeface="Calibri"/>
              <a:ea typeface="Calibri"/>
              <a:cs typeface="Calibri"/>
              <a:sym typeface="Calibri"/>
            </a:endParaRPr>
          </a:p>
          <a:p>
            <a:pPr marL="457200" marR="0" lvl="0" indent="-368300" algn="l" rtl="0">
              <a:lnSpc>
                <a:spcPct val="100000"/>
              </a:lnSpc>
              <a:spcBef>
                <a:spcPts val="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It’s very important to remember that tutor groups are mixed ability teaching groups as our priority is the students’ learning  </a:t>
            </a:r>
            <a:endParaRPr sz="2400" b="0" i="0" u="none" strike="noStrike" cap="none">
              <a:solidFill>
                <a:srgbClr val="1C4587"/>
              </a:solidFill>
              <a:latin typeface="Calibri"/>
              <a:ea typeface="Calibri"/>
              <a:cs typeface="Calibri"/>
              <a:sym typeface="Calibri"/>
            </a:endParaRPr>
          </a:p>
          <a:p>
            <a:pPr marL="457200" marR="0" lvl="0" indent="0" algn="l" rtl="0">
              <a:lnSpc>
                <a:spcPct val="100000"/>
              </a:lnSpc>
              <a:spcBef>
                <a:spcPts val="700"/>
              </a:spcBef>
              <a:spcAft>
                <a:spcPts val="0"/>
              </a:spcAft>
              <a:buClr>
                <a:srgbClr val="000000"/>
              </a:buClr>
              <a:buSzPts val="2200"/>
              <a:buFont typeface="Arial"/>
              <a:buNone/>
            </a:pPr>
            <a:endParaRPr sz="2400" b="0" i="0" u="none" strike="noStrike" cap="none">
              <a:solidFill>
                <a:srgbClr val="1C4587"/>
              </a:solidFill>
              <a:latin typeface="Calibri"/>
              <a:ea typeface="Calibri"/>
              <a:cs typeface="Calibri"/>
              <a:sym typeface="Calibri"/>
            </a:endParaRPr>
          </a:p>
          <a:p>
            <a:pPr marL="457200" marR="0" lvl="0" indent="0" algn="l" rtl="0">
              <a:lnSpc>
                <a:spcPct val="100000"/>
              </a:lnSpc>
              <a:spcBef>
                <a:spcPts val="700"/>
              </a:spcBef>
              <a:spcAft>
                <a:spcPts val="0"/>
              </a:spcAft>
              <a:buClr>
                <a:srgbClr val="000000"/>
              </a:buClr>
              <a:buSzPts val="2200"/>
              <a:buFont typeface="Arial"/>
              <a:buNone/>
            </a:pPr>
            <a:r>
              <a:rPr lang="en-US" sz="2400" b="0" i="0" u="none" strike="noStrike" cap="none">
                <a:solidFill>
                  <a:srgbClr val="1C4587"/>
                </a:solidFill>
                <a:latin typeface="Calibri"/>
                <a:ea typeface="Calibri"/>
                <a:cs typeface="Calibri"/>
                <a:sym typeface="Calibri"/>
              </a:rPr>
              <a:t>Transition days 25th &amp; 26th</a:t>
            </a:r>
            <a:endParaRPr sz="2400" b="0" i="0" u="none" strike="noStrike" cap="none">
              <a:solidFill>
                <a:srgbClr val="1C4587"/>
              </a:solidFill>
              <a:latin typeface="Calibri"/>
              <a:ea typeface="Calibri"/>
              <a:cs typeface="Calibri"/>
              <a:sym typeface="Calibri"/>
            </a:endParaRPr>
          </a:p>
          <a:p>
            <a:pPr marL="457200" marR="0" lvl="0" indent="-368300" algn="l" rtl="0">
              <a:lnSpc>
                <a:spcPct val="100000"/>
              </a:lnSpc>
              <a:spcBef>
                <a:spcPts val="700"/>
              </a:spcBef>
              <a:spcAft>
                <a:spcPts val="0"/>
              </a:spcAft>
              <a:buClr>
                <a:srgbClr val="3D85C6"/>
              </a:buClr>
              <a:buSzPts val="2200"/>
              <a:buFont typeface="Calibri"/>
              <a:buChar char="●"/>
            </a:pPr>
            <a:r>
              <a:rPr lang="en-US" sz="2400" b="0" i="0" u="none" strike="noStrike" cap="none">
                <a:solidFill>
                  <a:srgbClr val="1C4587"/>
                </a:solidFill>
                <a:latin typeface="Calibri"/>
                <a:ea typeface="Calibri"/>
                <a:cs typeface="Calibri"/>
                <a:sym typeface="Calibri"/>
              </a:rPr>
              <a:t>Transition groups are not the same as tutor groups, we’re still waiting for SATs results and some information from primaries and so these groups are about having a positive transition experience </a:t>
            </a:r>
            <a:endParaRPr sz="2400" b="0" i="0" u="none" strike="noStrike" cap="none">
              <a:solidFill>
                <a:srgbClr val="1C4587"/>
              </a:solidFill>
              <a:latin typeface="Calibri"/>
              <a:ea typeface="Calibri"/>
              <a:cs typeface="Calibri"/>
              <a:sym typeface="Calibri"/>
            </a:endParaRPr>
          </a:p>
          <a:p>
            <a:pPr marL="457200" marR="0" lvl="0" indent="0" algn="l" rtl="0">
              <a:lnSpc>
                <a:spcPct val="100000"/>
              </a:lnSpc>
              <a:spcBef>
                <a:spcPts val="700"/>
              </a:spcBef>
              <a:spcAft>
                <a:spcPts val="0"/>
              </a:spcAft>
              <a:buClr>
                <a:srgbClr val="000000"/>
              </a:buClr>
              <a:buSzPts val="2600"/>
              <a:buFont typeface="Arial"/>
              <a:buNone/>
            </a:pPr>
            <a:endParaRPr sz="2600" b="0" i="0" u="none" strike="noStrike" cap="none">
              <a:solidFill>
                <a:srgbClr val="1C4587"/>
              </a:solidFill>
              <a:latin typeface="Calibri"/>
              <a:ea typeface="Calibri"/>
              <a:cs typeface="Calibri"/>
              <a:sym typeface="Calibri"/>
            </a:endParaRPr>
          </a:p>
        </p:txBody>
      </p:sp>
      <p:sp>
        <p:nvSpPr>
          <p:cNvPr id="231" name="Google Shape;231;p12"/>
          <p:cNvSpPr txBox="1"/>
          <p:nvPr/>
        </p:nvSpPr>
        <p:spPr>
          <a:xfrm>
            <a:off x="3072000" y="150313"/>
            <a:ext cx="30000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C4587"/>
                </a:solidFill>
                <a:latin typeface="Calibri"/>
                <a:ea typeface="Calibri"/>
                <a:cs typeface="Calibri"/>
                <a:sym typeface="Calibri"/>
              </a:rPr>
              <a:t>Tutor Groups </a:t>
            </a:r>
            <a:endParaRPr sz="3500" b="0" i="0" u="none" strike="noStrike" cap="none">
              <a:solidFill>
                <a:srgbClr val="1C4587"/>
              </a:solidFill>
              <a:latin typeface="Arial"/>
              <a:ea typeface="Arial"/>
              <a:cs typeface="Arial"/>
              <a:sym typeface="Arial"/>
            </a:endParaRPr>
          </a:p>
        </p:txBody>
      </p:sp>
      <p:pic>
        <p:nvPicPr>
          <p:cNvPr id="232" name="Google Shape;232;p12"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title"/>
          </p:nvPr>
        </p:nvSpPr>
        <p:spPr>
          <a:xfrm>
            <a:off x="301625" y="11587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300"/>
              <a:buFont typeface="Calibri"/>
              <a:buNone/>
            </a:pPr>
            <a:r>
              <a:rPr lang="en-US" sz="4000" b="1" i="0" u="none">
                <a:solidFill>
                  <a:srgbClr val="1C4587"/>
                </a:solidFill>
                <a:latin typeface="Calibri"/>
                <a:ea typeface="Calibri"/>
                <a:cs typeface="Calibri"/>
                <a:sym typeface="Calibri"/>
              </a:rPr>
              <a:t>The Role of The Tutor</a:t>
            </a:r>
            <a:endParaRPr sz="4000">
              <a:solidFill>
                <a:srgbClr val="1C4587"/>
              </a:solidFill>
            </a:endParaRPr>
          </a:p>
        </p:txBody>
      </p:sp>
      <p:sp>
        <p:nvSpPr>
          <p:cNvPr id="238" name="Google Shape;238;p7"/>
          <p:cNvSpPr txBox="1">
            <a:spLocks noGrp="1"/>
          </p:cNvSpPr>
          <p:nvPr>
            <p:ph type="body" idx="1"/>
          </p:nvPr>
        </p:nvSpPr>
        <p:spPr>
          <a:xfrm>
            <a:off x="301625" y="1773237"/>
            <a:ext cx="8504237" cy="3960812"/>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Clr>
                <a:srgbClr val="3D85C6"/>
              </a:buClr>
              <a:buSzPts val="3000"/>
              <a:buFont typeface="Calibri"/>
              <a:buChar char="•"/>
            </a:pPr>
            <a:r>
              <a:rPr lang="en-US" sz="2800" i="0" u="none" strike="noStrike" cap="none">
                <a:solidFill>
                  <a:srgbClr val="1C4587"/>
                </a:solidFill>
              </a:rPr>
              <a:t>Establish daily contact with students at registration.</a:t>
            </a:r>
            <a:endParaRPr/>
          </a:p>
          <a:p>
            <a:pPr marL="38100" marR="0" lvl="0" indent="0" algn="l" rtl="0">
              <a:lnSpc>
                <a:spcPct val="90000"/>
              </a:lnSpc>
              <a:spcBef>
                <a:spcPts val="0"/>
              </a:spcBef>
              <a:spcAft>
                <a:spcPts val="0"/>
              </a:spcAft>
              <a:buClr>
                <a:srgbClr val="3D85C6"/>
              </a:buClr>
              <a:buSzPts val="3000"/>
              <a:buNone/>
            </a:pPr>
            <a:endParaRPr sz="2800">
              <a:solidFill>
                <a:srgbClr val="1C4587"/>
              </a:solidFill>
            </a:endParaRPr>
          </a:p>
          <a:p>
            <a:pPr marL="457200" marR="0" lvl="0" indent="-419100" algn="l" rtl="0">
              <a:lnSpc>
                <a:spcPct val="90000"/>
              </a:lnSpc>
              <a:spcBef>
                <a:spcPts val="0"/>
              </a:spcBef>
              <a:spcAft>
                <a:spcPts val="0"/>
              </a:spcAft>
              <a:buClr>
                <a:srgbClr val="3D85C6"/>
              </a:buClr>
              <a:buSzPts val="3000"/>
              <a:buFont typeface="Calibri"/>
              <a:buChar char="•"/>
            </a:pPr>
            <a:r>
              <a:rPr lang="en-US" sz="2800" i="0" u="none" strike="noStrike" cap="none">
                <a:solidFill>
                  <a:srgbClr val="1C4587"/>
                </a:solidFill>
              </a:rPr>
              <a:t>Provide encouragement and support</a:t>
            </a:r>
            <a:endParaRPr/>
          </a:p>
          <a:p>
            <a:pPr marL="38100" marR="0" lvl="0" indent="0" algn="l" rtl="0">
              <a:lnSpc>
                <a:spcPct val="90000"/>
              </a:lnSpc>
              <a:spcBef>
                <a:spcPts val="0"/>
              </a:spcBef>
              <a:spcAft>
                <a:spcPts val="0"/>
              </a:spcAft>
              <a:buClr>
                <a:srgbClr val="3D85C6"/>
              </a:buClr>
              <a:buSzPts val="3000"/>
              <a:buNone/>
            </a:pPr>
            <a:endParaRPr sz="2800">
              <a:solidFill>
                <a:srgbClr val="1C4587"/>
              </a:solidFill>
            </a:endParaRPr>
          </a:p>
          <a:p>
            <a:pPr marL="457200" marR="0" lvl="0" indent="-419100" algn="l" rtl="0">
              <a:lnSpc>
                <a:spcPct val="90000"/>
              </a:lnSpc>
              <a:spcBef>
                <a:spcPts val="0"/>
              </a:spcBef>
              <a:spcAft>
                <a:spcPts val="0"/>
              </a:spcAft>
              <a:buClr>
                <a:srgbClr val="3D85C6"/>
              </a:buClr>
              <a:buSzPts val="3000"/>
              <a:buFont typeface="Calibri"/>
              <a:buChar char="•"/>
            </a:pPr>
            <a:r>
              <a:rPr lang="en-US" sz="2800" i="0" u="none" strike="noStrike" cap="none">
                <a:solidFill>
                  <a:srgbClr val="1C4587"/>
                </a:solidFill>
              </a:rPr>
              <a:t>Monitor academic achievement</a:t>
            </a:r>
            <a:endParaRPr/>
          </a:p>
          <a:p>
            <a:pPr marL="38100" marR="0" lvl="0" indent="0" algn="l" rtl="0">
              <a:lnSpc>
                <a:spcPct val="90000"/>
              </a:lnSpc>
              <a:spcBef>
                <a:spcPts val="0"/>
              </a:spcBef>
              <a:spcAft>
                <a:spcPts val="0"/>
              </a:spcAft>
              <a:buClr>
                <a:srgbClr val="3D85C6"/>
              </a:buClr>
              <a:buSzPts val="3000"/>
              <a:buNone/>
            </a:pPr>
            <a:endParaRPr sz="2800">
              <a:solidFill>
                <a:srgbClr val="1C4587"/>
              </a:solidFill>
            </a:endParaRPr>
          </a:p>
          <a:p>
            <a:pPr marL="457200" marR="0" lvl="0" indent="-419100" algn="l" rtl="0">
              <a:lnSpc>
                <a:spcPct val="90000"/>
              </a:lnSpc>
              <a:spcBef>
                <a:spcPts val="0"/>
              </a:spcBef>
              <a:spcAft>
                <a:spcPts val="0"/>
              </a:spcAft>
              <a:buClr>
                <a:srgbClr val="3D85C6"/>
              </a:buClr>
              <a:buSzPts val="3000"/>
              <a:buFont typeface="Calibri"/>
              <a:buChar char="•"/>
            </a:pPr>
            <a:r>
              <a:rPr lang="en-US" sz="2800" i="0" u="none" strike="noStrike" cap="none">
                <a:solidFill>
                  <a:srgbClr val="1C4587"/>
                </a:solidFill>
              </a:rPr>
              <a:t>Communicate and link between student, staff and Head of Year</a:t>
            </a:r>
            <a:endParaRPr/>
          </a:p>
          <a:p>
            <a:pPr marL="38100" marR="0" lvl="0" indent="0" algn="l" rtl="0">
              <a:lnSpc>
                <a:spcPct val="90000"/>
              </a:lnSpc>
              <a:spcBef>
                <a:spcPts val="0"/>
              </a:spcBef>
              <a:spcAft>
                <a:spcPts val="0"/>
              </a:spcAft>
              <a:buClr>
                <a:srgbClr val="3D85C6"/>
              </a:buClr>
              <a:buSzPts val="3000"/>
              <a:buNone/>
            </a:pPr>
            <a:endParaRPr sz="2800">
              <a:solidFill>
                <a:srgbClr val="1C4587"/>
              </a:solidFill>
            </a:endParaRPr>
          </a:p>
          <a:p>
            <a:pPr marL="457200" marR="0" lvl="0" indent="-419100" algn="l" rtl="0">
              <a:lnSpc>
                <a:spcPct val="90000"/>
              </a:lnSpc>
              <a:spcBef>
                <a:spcPts val="0"/>
              </a:spcBef>
              <a:spcAft>
                <a:spcPts val="0"/>
              </a:spcAft>
              <a:buClr>
                <a:srgbClr val="3D85C6"/>
              </a:buClr>
              <a:buSzPts val="3000"/>
              <a:buFont typeface="Calibri"/>
              <a:buChar char="•"/>
            </a:pPr>
            <a:r>
              <a:rPr lang="en-US" sz="2800" i="0" u="none" strike="noStrike" cap="none">
                <a:solidFill>
                  <a:srgbClr val="1C4587"/>
                </a:solidFill>
              </a:rPr>
              <a:t>Teach PSHE </a:t>
            </a:r>
            <a:r>
              <a:rPr lang="en-US" sz="2800">
                <a:solidFill>
                  <a:srgbClr val="1C4587"/>
                </a:solidFill>
              </a:rPr>
              <a:t>during the morning form lessons</a:t>
            </a:r>
            <a:endParaRPr sz="2800">
              <a:solidFill>
                <a:srgbClr val="1C4587"/>
              </a:solidFill>
            </a:endParaRPr>
          </a:p>
        </p:txBody>
      </p:sp>
      <p:pic>
        <p:nvPicPr>
          <p:cNvPr id="239" name="Google Shape;239;p7"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
          <p:cNvSpPr txBox="1"/>
          <p:nvPr/>
        </p:nvSpPr>
        <p:spPr>
          <a:xfrm>
            <a:off x="0" y="0"/>
            <a:ext cx="2843212" cy="68580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4"/>
          <p:cNvSpPr txBox="1"/>
          <p:nvPr/>
        </p:nvSpPr>
        <p:spPr>
          <a:xfrm>
            <a:off x="34925" y="1052512"/>
            <a:ext cx="28449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1C4587"/>
                </a:solidFill>
                <a:latin typeface="Calibri"/>
                <a:ea typeface="Calibri"/>
                <a:cs typeface="Calibri"/>
                <a:sym typeface="Calibri"/>
              </a:rPr>
              <a:t>Hannah Evans</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0"/>
              <a:buFont typeface="Arial"/>
              <a:buNone/>
            </a:pPr>
            <a:r>
              <a:rPr lang="en-US" sz="3000" b="0" i="0" u="none" strike="noStrike" cap="none">
                <a:solidFill>
                  <a:srgbClr val="1C4587"/>
                </a:solidFill>
                <a:latin typeface="Calibri"/>
                <a:ea typeface="Calibri"/>
                <a:cs typeface="Calibri"/>
                <a:sym typeface="Calibri"/>
              </a:rPr>
              <a:t>Deputy Head</a:t>
            </a:r>
            <a:endParaRPr sz="1400" b="0" i="0" u="none" strike="noStrike" cap="none">
              <a:solidFill>
                <a:srgbClr val="1C4587"/>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47" name="Google Shape;247;p4" descr="Text&#10;&#10;Description automatically generated"/>
          <p:cNvPicPr preferRelativeResize="0"/>
          <p:nvPr/>
        </p:nvPicPr>
        <p:blipFill rotWithShape="1">
          <a:blip r:embed="rId3">
            <a:alphaModFix/>
          </a:blip>
          <a:srcRect/>
          <a:stretch/>
        </p:blipFill>
        <p:spPr>
          <a:xfrm>
            <a:off x="8243887" y="115887"/>
            <a:ext cx="792162" cy="792162"/>
          </a:xfrm>
          <a:prstGeom prst="rect">
            <a:avLst/>
          </a:prstGeom>
          <a:noFill/>
          <a:ln>
            <a:noFill/>
          </a:ln>
        </p:spPr>
      </p:pic>
      <p:sp>
        <p:nvSpPr>
          <p:cNvPr id="248" name="Google Shape;248;p4"/>
          <p:cNvSpPr txBox="1"/>
          <p:nvPr/>
        </p:nvSpPr>
        <p:spPr>
          <a:xfrm>
            <a:off x="3087050" y="279100"/>
            <a:ext cx="5949000" cy="5802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500" b="1" i="0" u="none" strike="noStrike" cap="none">
                <a:solidFill>
                  <a:srgbClr val="0B5394"/>
                </a:solidFill>
                <a:latin typeface="Calibri"/>
                <a:ea typeface="Calibri"/>
                <a:cs typeface="Calibri"/>
                <a:sym typeface="Calibri"/>
              </a:rPr>
              <a:t>Quality of Education</a:t>
            </a:r>
            <a:endParaRPr sz="3500" b="1" i="0" u="none" strike="noStrike" cap="none">
              <a:solidFill>
                <a:srgbClr val="0B539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3000" b="1">
              <a:solidFill>
                <a:srgbClr val="0B5394"/>
              </a:solidFill>
              <a:latin typeface="Calibri"/>
              <a:ea typeface="Calibri"/>
              <a:cs typeface="Calibri"/>
              <a:sym typeface="Calibri"/>
            </a:endParaRPr>
          </a:p>
          <a:p>
            <a:pPr marL="457200" marR="0" lvl="0" indent="-419100" algn="l" rtl="0">
              <a:lnSpc>
                <a:spcPct val="100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We offer a broad range of learning experiences both inside and outside of the classroom</a:t>
            </a:r>
            <a:endParaRPr sz="3000">
              <a:solidFill>
                <a:srgbClr val="0B5394"/>
              </a:solidFill>
              <a:latin typeface="Calibri"/>
              <a:ea typeface="Calibri"/>
              <a:cs typeface="Calibri"/>
              <a:sym typeface="Calibri"/>
            </a:endParaRPr>
          </a:p>
          <a:p>
            <a:pPr marL="457200" marR="0" lvl="0" indent="0" algn="l" rtl="0">
              <a:lnSpc>
                <a:spcPct val="100000"/>
              </a:lnSpc>
              <a:spcBef>
                <a:spcPts val="0"/>
              </a:spcBef>
              <a:spcAft>
                <a:spcPts val="0"/>
              </a:spcAft>
              <a:buNone/>
            </a:pPr>
            <a:endParaRPr sz="3000">
              <a:solidFill>
                <a:srgbClr val="0B5394"/>
              </a:solidFill>
              <a:latin typeface="Calibri"/>
              <a:ea typeface="Calibri"/>
              <a:cs typeface="Calibri"/>
              <a:sym typeface="Calibri"/>
            </a:endParaRPr>
          </a:p>
          <a:p>
            <a:pPr marL="457200" marR="0" lvl="0" indent="-419100" algn="l" rtl="0">
              <a:lnSpc>
                <a:spcPct val="100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High quality teaching and learning with high expectations for all students</a:t>
            </a:r>
            <a:endParaRPr sz="3000">
              <a:solidFill>
                <a:srgbClr val="0B5394"/>
              </a:solidFill>
              <a:latin typeface="Calibri"/>
              <a:ea typeface="Calibri"/>
              <a:cs typeface="Calibri"/>
              <a:sym typeface="Calibri"/>
            </a:endParaRPr>
          </a:p>
          <a:p>
            <a:pPr marL="457200" marR="0" lvl="0" indent="0" algn="l" rtl="0">
              <a:lnSpc>
                <a:spcPct val="100000"/>
              </a:lnSpc>
              <a:spcBef>
                <a:spcPts val="0"/>
              </a:spcBef>
              <a:spcAft>
                <a:spcPts val="0"/>
              </a:spcAft>
              <a:buNone/>
            </a:pPr>
            <a:endParaRPr sz="3000">
              <a:solidFill>
                <a:srgbClr val="0B5394"/>
              </a:solidFill>
              <a:latin typeface="Calibri"/>
              <a:ea typeface="Calibri"/>
              <a:cs typeface="Calibri"/>
              <a:sym typeface="Calibri"/>
            </a:endParaRPr>
          </a:p>
          <a:p>
            <a:pPr marL="457200" marR="0" lvl="0" indent="-419100" algn="l" rtl="0">
              <a:lnSpc>
                <a:spcPct val="100000"/>
              </a:lnSpc>
              <a:spcBef>
                <a:spcPts val="0"/>
              </a:spcBef>
              <a:spcAft>
                <a:spcPts val="0"/>
              </a:spcAft>
              <a:buClr>
                <a:srgbClr val="0B5394"/>
              </a:buClr>
              <a:buSzPts val="3000"/>
              <a:buFont typeface="Calibri"/>
              <a:buChar char="●"/>
            </a:pPr>
            <a:r>
              <a:rPr lang="en-US" sz="3000">
                <a:solidFill>
                  <a:srgbClr val="0B5394"/>
                </a:solidFill>
                <a:latin typeface="Calibri"/>
                <a:ea typeface="Calibri"/>
                <a:cs typeface="Calibri"/>
                <a:sym typeface="Calibri"/>
              </a:rPr>
              <a:t>Wide variety of extra-curricular opportunities</a:t>
            </a:r>
            <a:endParaRPr sz="3000">
              <a:solidFill>
                <a:srgbClr val="0B539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On-screen Show (4:3)</PresentationFormat>
  <Paragraphs>259</Paragraphs>
  <Slides>32</Slides>
  <Notes>32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Office Theme</vt:lpstr>
      <vt:lpstr>Year 6 Parents  Information Evening   Monday 24th June 2024</vt:lpstr>
      <vt:lpstr>PowerPoint Presentation</vt:lpstr>
      <vt:lpstr>PowerPoint Presentation</vt:lpstr>
      <vt:lpstr>PowerPoint Presentation</vt:lpstr>
      <vt:lpstr>PowerPoint Presentation</vt:lpstr>
      <vt:lpstr>PowerPoint Presentation</vt:lpstr>
      <vt:lpstr>PowerPoint Presentation</vt:lpstr>
      <vt:lpstr>The Role of The Tutor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student’s worries about  starting secondary school  (Rachel)</vt:lpstr>
      <vt:lpstr>PowerPoint Presentation</vt:lpstr>
      <vt:lpstr>PowerPoint Presentation</vt:lpstr>
      <vt:lpstr>PowerPoint Presentation</vt:lpstr>
      <vt:lpstr>Who are we ? </vt:lpstr>
      <vt:lpstr>What do we do and why ?  </vt:lpstr>
      <vt:lpstr>What is the Definition of Bullying  </vt:lpstr>
      <vt:lpstr>Our Progress </vt:lpstr>
      <vt:lpstr>Where students can find us  or get some help </vt:lpstr>
      <vt:lpstr>PowerPoint Presentation</vt:lpstr>
      <vt:lpstr>Rachel Next Steps  </vt:lpstr>
      <vt:lpstr>Looking forward to the next seven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Parents  Information Evening   Monday 24th June 2024</dc:title>
  <dc:creator>John McCleery</dc:creator>
  <cp:lastModifiedBy>Rachel Warren</cp:lastModifiedBy>
  <cp:revision>1</cp:revision>
  <dcterms:created xsi:type="dcterms:W3CDTF">2015-06-16T12:36:08Z</dcterms:created>
  <dcterms:modified xsi:type="dcterms:W3CDTF">2024-06-25T16:00:24Z</dcterms:modified>
</cp:coreProperties>
</file>