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6" r:id="rId2"/>
    <p:sldId id="645" r:id="rId3"/>
    <p:sldId id="470" r:id="rId4"/>
    <p:sldId id="676" r:id="rId5"/>
    <p:sldId id="662" r:id="rId6"/>
    <p:sldId id="655" r:id="rId7"/>
    <p:sldId id="636" r:id="rId8"/>
    <p:sldId id="656" r:id="rId9"/>
    <p:sldId id="682" r:id="rId10"/>
    <p:sldId id="679" r:id="rId11"/>
    <p:sldId id="680" r:id="rId12"/>
    <p:sldId id="681" r:id="rId13"/>
    <p:sldId id="654" r:id="rId14"/>
    <p:sldId id="287" r:id="rId15"/>
    <p:sldId id="638" r:id="rId16"/>
    <p:sldId id="630" r:id="rId17"/>
    <p:sldId id="667" r:id="rId18"/>
    <p:sldId id="668" r:id="rId19"/>
    <p:sldId id="670" r:id="rId20"/>
    <p:sldId id="671" r:id="rId21"/>
    <p:sldId id="677" r:id="rId22"/>
    <p:sldId id="678" r:id="rId23"/>
    <p:sldId id="683" r:id="rId24"/>
    <p:sldId id="672" r:id="rId25"/>
    <p:sldId id="257" r:id="rId26"/>
    <p:sldId id="270" r:id="rId27"/>
    <p:sldId id="272" r:id="rId28"/>
    <p:sldId id="256" r:id="rId29"/>
    <p:sldId id="264" r:id="rId30"/>
    <p:sldId id="265" r:id="rId31"/>
    <p:sldId id="275" r:id="rId32"/>
    <p:sldId id="274" r:id="rId33"/>
    <p:sldId id="267" r:id="rId34"/>
    <p:sldId id="684" r:id="rId35"/>
    <p:sldId id="685"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5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3CAD8E0-EE39-4639-8F2F-9C69B32425E1}" type="datetimeFigureOut">
              <a:rPr lang="en-GB" smtClean="0"/>
              <a:t>09/10/2025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6F2DF3F-AEF2-4501-9592-802064862743}" type="slidenum">
              <a:rPr lang="en-GB" smtClean="0"/>
              <a:t>‹#›</a:t>
            </a:fld>
            <a:endParaRPr lang="en-GB"/>
          </a:p>
        </p:txBody>
      </p:sp>
    </p:spTree>
    <p:extLst>
      <p:ext uri="{BB962C8B-B14F-4D97-AF65-F5344CB8AC3E}">
        <p14:creationId xmlns:p14="http://schemas.microsoft.com/office/powerpoint/2010/main" val="117743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6CBCB4-C4B3-4E75-B39A-1EC2DE3458F5}" type="slidenum">
              <a:rPr lang="en-GB" smtClean="0"/>
              <a:pPr/>
              <a:t>3</a:t>
            </a:fld>
            <a:endParaRPr lang="en-GB" dirty="0"/>
          </a:p>
        </p:txBody>
      </p:sp>
    </p:spTree>
    <p:extLst>
      <p:ext uri="{BB962C8B-B14F-4D97-AF65-F5344CB8AC3E}">
        <p14:creationId xmlns:p14="http://schemas.microsoft.com/office/powerpoint/2010/main" val="351067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12</a:t>
            </a:fld>
            <a:endParaRPr lang="en-GB" dirty="0"/>
          </a:p>
        </p:txBody>
      </p:sp>
    </p:spTree>
    <p:extLst>
      <p:ext uri="{BB962C8B-B14F-4D97-AF65-F5344CB8AC3E}">
        <p14:creationId xmlns:p14="http://schemas.microsoft.com/office/powerpoint/2010/main" val="226400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85c4e2512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85c4e2512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46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28" name="Google Shape;528;p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15</a:t>
            </a:fld>
            <a:endParaRPr lang="en-GB" dirty="0"/>
          </a:p>
        </p:txBody>
      </p:sp>
    </p:spTree>
    <p:extLst>
      <p:ext uri="{BB962C8B-B14F-4D97-AF65-F5344CB8AC3E}">
        <p14:creationId xmlns:p14="http://schemas.microsoft.com/office/powerpoint/2010/main" val="357108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16</a:t>
            </a:fld>
            <a:endParaRPr lang="en-GB" dirty="0"/>
          </a:p>
        </p:txBody>
      </p:sp>
    </p:spTree>
    <p:extLst>
      <p:ext uri="{BB962C8B-B14F-4D97-AF65-F5344CB8AC3E}">
        <p14:creationId xmlns:p14="http://schemas.microsoft.com/office/powerpoint/2010/main" val="19358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Improving the student, not the work.</a:t>
            </a:r>
          </a:p>
        </p:txBody>
      </p:sp>
      <p:sp>
        <p:nvSpPr>
          <p:cNvPr id="4" name="Slide Number Placeholder 3"/>
          <p:cNvSpPr>
            <a:spLocks noGrp="1"/>
          </p:cNvSpPr>
          <p:nvPr>
            <p:ph type="sldNum" sz="quarter" idx="5"/>
          </p:nvPr>
        </p:nvSpPr>
        <p:spPr/>
        <p:txBody>
          <a:bodyPr/>
          <a:lstStyle/>
          <a:p>
            <a:fld id="{816CBCB4-C4B3-4E75-B39A-1EC2DE3458F5}" type="slidenum">
              <a:rPr lang="en-GB" smtClean="0"/>
              <a:pPr/>
              <a:t>17</a:t>
            </a:fld>
            <a:endParaRPr lang="en-GB" dirty="0"/>
          </a:p>
        </p:txBody>
      </p:sp>
    </p:spTree>
    <p:extLst>
      <p:ext uri="{BB962C8B-B14F-4D97-AF65-F5344CB8AC3E}">
        <p14:creationId xmlns:p14="http://schemas.microsoft.com/office/powerpoint/2010/main" val="239286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18</a:t>
            </a:fld>
            <a:endParaRPr lang="en-GB" dirty="0"/>
          </a:p>
        </p:txBody>
      </p:sp>
    </p:spTree>
    <p:extLst>
      <p:ext uri="{BB962C8B-B14F-4D97-AF65-F5344CB8AC3E}">
        <p14:creationId xmlns:p14="http://schemas.microsoft.com/office/powerpoint/2010/main" val="283142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19</a:t>
            </a:fld>
            <a:endParaRPr lang="en-GB" dirty="0"/>
          </a:p>
        </p:txBody>
      </p:sp>
    </p:spTree>
    <p:extLst>
      <p:ext uri="{BB962C8B-B14F-4D97-AF65-F5344CB8AC3E}">
        <p14:creationId xmlns:p14="http://schemas.microsoft.com/office/powerpoint/2010/main" val="1332619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20</a:t>
            </a:fld>
            <a:endParaRPr lang="en-GB" dirty="0"/>
          </a:p>
        </p:txBody>
      </p:sp>
    </p:spTree>
    <p:extLst>
      <p:ext uri="{BB962C8B-B14F-4D97-AF65-F5344CB8AC3E}">
        <p14:creationId xmlns:p14="http://schemas.microsoft.com/office/powerpoint/2010/main" val="1396812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 an assembly with year 12. settle in so quickly.</a:t>
            </a:r>
          </a:p>
          <a:p>
            <a:r>
              <a:rPr lang="en-GB" dirty="0"/>
              <a:t>Looking round sixth forms with son at the moment – he really wishes he had a sixth form at his school</a:t>
            </a:r>
          </a:p>
        </p:txBody>
      </p:sp>
      <p:sp>
        <p:nvSpPr>
          <p:cNvPr id="4" name="Slide Number Placeholder 3"/>
          <p:cNvSpPr>
            <a:spLocks noGrp="1"/>
          </p:cNvSpPr>
          <p:nvPr>
            <p:ph type="sldNum" sz="quarter" idx="5"/>
          </p:nvPr>
        </p:nvSpPr>
        <p:spPr/>
        <p:txBody>
          <a:bodyPr/>
          <a:lstStyle/>
          <a:p>
            <a:fld id="{816CBCB4-C4B3-4E75-B39A-1EC2DE3458F5}" type="slidenum">
              <a:rPr lang="en-GB" smtClean="0"/>
              <a:pPr/>
              <a:t>21</a:t>
            </a:fld>
            <a:endParaRPr lang="en-GB" dirty="0"/>
          </a:p>
        </p:txBody>
      </p:sp>
    </p:spTree>
    <p:extLst>
      <p:ext uri="{BB962C8B-B14F-4D97-AF65-F5344CB8AC3E}">
        <p14:creationId xmlns:p14="http://schemas.microsoft.com/office/powerpoint/2010/main" val="260583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4</a:t>
            </a:fld>
            <a:endParaRPr lang="en-GB" dirty="0"/>
          </a:p>
        </p:txBody>
      </p:sp>
    </p:spTree>
    <p:extLst>
      <p:ext uri="{BB962C8B-B14F-4D97-AF65-F5344CB8AC3E}">
        <p14:creationId xmlns:p14="http://schemas.microsoft.com/office/powerpoint/2010/main" val="217507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22</a:t>
            </a:fld>
            <a:endParaRPr lang="en-GB" dirty="0"/>
          </a:p>
        </p:txBody>
      </p:sp>
    </p:spTree>
    <p:extLst>
      <p:ext uri="{BB962C8B-B14F-4D97-AF65-F5344CB8AC3E}">
        <p14:creationId xmlns:p14="http://schemas.microsoft.com/office/powerpoint/2010/main" val="508946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23</a:t>
            </a:fld>
            <a:endParaRPr lang="en-GB" dirty="0"/>
          </a:p>
        </p:txBody>
      </p:sp>
    </p:spTree>
    <p:extLst>
      <p:ext uri="{BB962C8B-B14F-4D97-AF65-F5344CB8AC3E}">
        <p14:creationId xmlns:p14="http://schemas.microsoft.com/office/powerpoint/2010/main" val="1451452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24</a:t>
            </a:fld>
            <a:endParaRPr lang="en-GB" dirty="0"/>
          </a:p>
        </p:txBody>
      </p:sp>
    </p:spTree>
    <p:extLst>
      <p:ext uri="{BB962C8B-B14F-4D97-AF65-F5344CB8AC3E}">
        <p14:creationId xmlns:p14="http://schemas.microsoft.com/office/powerpoint/2010/main" val="59862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5</a:t>
            </a:fld>
            <a:endParaRPr lang="en-GB" dirty="0"/>
          </a:p>
        </p:txBody>
      </p:sp>
    </p:spTree>
    <p:extLst>
      <p:ext uri="{BB962C8B-B14F-4D97-AF65-F5344CB8AC3E}">
        <p14:creationId xmlns:p14="http://schemas.microsoft.com/office/powerpoint/2010/main" val="81045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6</a:t>
            </a:fld>
            <a:endParaRPr lang="en-GB" dirty="0"/>
          </a:p>
        </p:txBody>
      </p:sp>
    </p:spTree>
    <p:extLst>
      <p:ext uri="{BB962C8B-B14F-4D97-AF65-F5344CB8AC3E}">
        <p14:creationId xmlns:p14="http://schemas.microsoft.com/office/powerpoint/2010/main" val="276165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7</a:t>
            </a:fld>
            <a:endParaRPr lang="en-GB" dirty="0"/>
          </a:p>
        </p:txBody>
      </p:sp>
    </p:spTree>
    <p:extLst>
      <p:ext uri="{BB962C8B-B14F-4D97-AF65-F5344CB8AC3E}">
        <p14:creationId xmlns:p14="http://schemas.microsoft.com/office/powerpoint/2010/main" val="12088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8</a:t>
            </a:fld>
            <a:endParaRPr lang="en-GB" dirty="0"/>
          </a:p>
        </p:txBody>
      </p:sp>
    </p:spTree>
    <p:extLst>
      <p:ext uri="{BB962C8B-B14F-4D97-AF65-F5344CB8AC3E}">
        <p14:creationId xmlns:p14="http://schemas.microsoft.com/office/powerpoint/2010/main" val="243134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9</a:t>
            </a:fld>
            <a:endParaRPr lang="en-GB" dirty="0"/>
          </a:p>
        </p:txBody>
      </p:sp>
    </p:spTree>
    <p:extLst>
      <p:ext uri="{BB962C8B-B14F-4D97-AF65-F5344CB8AC3E}">
        <p14:creationId xmlns:p14="http://schemas.microsoft.com/office/powerpoint/2010/main" val="163056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10</a:t>
            </a:fld>
            <a:endParaRPr lang="en-GB" dirty="0"/>
          </a:p>
        </p:txBody>
      </p:sp>
    </p:spTree>
    <p:extLst>
      <p:ext uri="{BB962C8B-B14F-4D97-AF65-F5344CB8AC3E}">
        <p14:creationId xmlns:p14="http://schemas.microsoft.com/office/powerpoint/2010/main" val="278538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they need to apply for sixth form</a:t>
            </a:r>
          </a:p>
          <a:p>
            <a:r>
              <a:rPr lang="en-GB" dirty="0"/>
              <a:t>When are sixth form interviews</a:t>
            </a:r>
          </a:p>
          <a:p>
            <a:r>
              <a:rPr lang="en-GB" dirty="0"/>
              <a:t>When are careers interviews? etc</a:t>
            </a:r>
          </a:p>
        </p:txBody>
      </p:sp>
      <p:sp>
        <p:nvSpPr>
          <p:cNvPr id="4" name="Slide Number Placeholder 3"/>
          <p:cNvSpPr>
            <a:spLocks noGrp="1"/>
          </p:cNvSpPr>
          <p:nvPr>
            <p:ph type="sldNum" sz="quarter" idx="5"/>
          </p:nvPr>
        </p:nvSpPr>
        <p:spPr/>
        <p:txBody>
          <a:bodyPr/>
          <a:lstStyle/>
          <a:p>
            <a:fld id="{816CBCB4-C4B3-4E75-B39A-1EC2DE3458F5}" type="slidenum">
              <a:rPr lang="en-GB" smtClean="0"/>
              <a:pPr/>
              <a:t>11</a:t>
            </a:fld>
            <a:endParaRPr lang="en-GB" dirty="0"/>
          </a:p>
        </p:txBody>
      </p:sp>
    </p:spTree>
    <p:extLst>
      <p:ext uri="{BB962C8B-B14F-4D97-AF65-F5344CB8AC3E}">
        <p14:creationId xmlns:p14="http://schemas.microsoft.com/office/powerpoint/2010/main" val="242876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BFC2-A392-4F64-84AA-8BD989F76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C19173-D69C-42BE-92EB-5152DE718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CB2903-69B2-415C-A53F-6416556212D6}"/>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5" name="Footer Placeholder 4">
            <a:extLst>
              <a:ext uri="{FF2B5EF4-FFF2-40B4-BE49-F238E27FC236}">
                <a16:creationId xmlns:a16="http://schemas.microsoft.com/office/drawing/2014/main" id="{57C42419-EB7C-4BDE-9CD3-A4074BF88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47390-C0D3-4CF4-985B-6F0F083530E4}"/>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73529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1DB5-8A4A-4D5F-96BB-FF4CF85383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4C551A-2A6C-417F-BA1E-2ACDF68E2B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A81A4-B118-4D42-8884-316DEB295BB0}"/>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5" name="Footer Placeholder 4">
            <a:extLst>
              <a:ext uri="{FF2B5EF4-FFF2-40B4-BE49-F238E27FC236}">
                <a16:creationId xmlns:a16="http://schemas.microsoft.com/office/drawing/2014/main" id="{5741D968-336A-4574-943C-B50D7EF6E6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50764E-6220-4131-B254-40CD40962437}"/>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293195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484D4-3401-4589-9D62-1E3C11584A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E751DE-5BEB-447D-BE17-B61AB9818E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3D0AF0-1761-4271-AD00-391FD6688E45}"/>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5" name="Footer Placeholder 4">
            <a:extLst>
              <a:ext uri="{FF2B5EF4-FFF2-40B4-BE49-F238E27FC236}">
                <a16:creationId xmlns:a16="http://schemas.microsoft.com/office/drawing/2014/main" id="{5CAC37DE-2678-473B-A2BE-88A62C4D0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C4BEC-771C-44D9-B0A0-642EDB9A2547}"/>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284652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3604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B86A-EC4E-4409-B2D6-753C41C9EC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41294-221E-42D8-8813-9B29E3351F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78F2C7-0A37-42FB-BCAD-85C83E328C96}"/>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5" name="Footer Placeholder 4">
            <a:extLst>
              <a:ext uri="{FF2B5EF4-FFF2-40B4-BE49-F238E27FC236}">
                <a16:creationId xmlns:a16="http://schemas.microsoft.com/office/drawing/2014/main" id="{4CECDFCA-4961-44B0-A713-108361878D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68C31-2D0B-49BF-99E1-F1BE4B955C6F}"/>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234171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CE51-6FD2-4985-8C3C-C64E4E6A6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579EA-CF81-426A-93EF-334708753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36C22A-E0F1-4523-9D58-A425A43C79AF}"/>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5" name="Footer Placeholder 4">
            <a:extLst>
              <a:ext uri="{FF2B5EF4-FFF2-40B4-BE49-F238E27FC236}">
                <a16:creationId xmlns:a16="http://schemas.microsoft.com/office/drawing/2014/main" id="{07A6D891-0F4E-4442-BE47-00DB23430D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7C6BF-0AB6-4B65-87CB-C6570DFD2169}"/>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29921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0F70-D119-40D0-AC57-0AD403D9F3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D14C4-662E-4C92-84A9-6BE5292690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C16DBA-1A14-4A96-8794-1A72030AB4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2CD1AE-A9EA-4A1C-90A2-2CCAF3A681A8}"/>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6" name="Footer Placeholder 5">
            <a:extLst>
              <a:ext uri="{FF2B5EF4-FFF2-40B4-BE49-F238E27FC236}">
                <a16:creationId xmlns:a16="http://schemas.microsoft.com/office/drawing/2014/main" id="{5FACAAA1-682F-4C15-823F-786F00EF6A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0F03C0-40AE-4775-9934-7D0132EFF97E}"/>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283154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C752-6CDE-4B4C-A61C-D220BB0F55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66CF9B-EDD3-4F94-982F-58661B277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479198-91F3-4AD0-B3B5-BD48B91E2B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E68E93-9FF3-4A40-821C-4EBED7504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D646A-5D2B-4620-99CA-DE5534B863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11E79C-DFC2-41EF-981C-EAE2162B0881}"/>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8" name="Footer Placeholder 7">
            <a:extLst>
              <a:ext uri="{FF2B5EF4-FFF2-40B4-BE49-F238E27FC236}">
                <a16:creationId xmlns:a16="http://schemas.microsoft.com/office/drawing/2014/main" id="{889D860E-91ED-450A-BB4B-342CABC9B5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7D468C-2838-4535-A0FE-0BFADAFC700D}"/>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214790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BEAC-363C-4227-93E0-F471DCA441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C51285-BD3F-4514-881B-45D4053A69D9}"/>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4" name="Footer Placeholder 3">
            <a:extLst>
              <a:ext uri="{FF2B5EF4-FFF2-40B4-BE49-F238E27FC236}">
                <a16:creationId xmlns:a16="http://schemas.microsoft.com/office/drawing/2014/main" id="{54064F93-A26D-4734-B4BD-C66EEB9539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B515FC-15C1-4882-852A-844FC9B76D2B}"/>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373247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4A2F8-E9FE-4544-AF8A-3010D57A7942}"/>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3" name="Footer Placeholder 2">
            <a:extLst>
              <a:ext uri="{FF2B5EF4-FFF2-40B4-BE49-F238E27FC236}">
                <a16:creationId xmlns:a16="http://schemas.microsoft.com/office/drawing/2014/main" id="{05A38DEF-D760-4E14-9196-77B3DB6E21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943315-39E0-42AC-96AB-0F7967235F82}"/>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12696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C148-49CC-4F80-9298-4849930E1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495342-49B6-4364-93B3-1D3BD3139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844397-E161-4DF8-9732-BC217095D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A36F3D-E1F2-4F4A-B2DD-974D0BA84349}"/>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6" name="Footer Placeholder 5">
            <a:extLst>
              <a:ext uri="{FF2B5EF4-FFF2-40B4-BE49-F238E27FC236}">
                <a16:creationId xmlns:a16="http://schemas.microsoft.com/office/drawing/2014/main" id="{A29AD6A8-CAA5-4760-A8DD-DD7AE321B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23E60-FC10-48BF-AECE-9A49C4A2D293}"/>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71834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B3AF-1484-4315-9F32-2733CAF1D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F261BF-C682-4B9E-99BB-E035336CB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3EA845-47A0-4F48-8A65-8909A4E2A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048C26-C9A0-4A50-A031-25F05F209760}"/>
              </a:ext>
            </a:extLst>
          </p:cNvPr>
          <p:cNvSpPr>
            <a:spLocks noGrp="1"/>
          </p:cNvSpPr>
          <p:nvPr>
            <p:ph type="dt" sz="half" idx="10"/>
          </p:nvPr>
        </p:nvSpPr>
        <p:spPr/>
        <p:txBody>
          <a:bodyPr/>
          <a:lstStyle/>
          <a:p>
            <a:fld id="{DA27AEE1-93FD-4A99-A4F5-352B3EA86C9E}" type="datetimeFigureOut">
              <a:rPr lang="en-GB" smtClean="0"/>
              <a:t>09/10/2025</a:t>
            </a:fld>
            <a:endParaRPr lang="en-GB"/>
          </a:p>
        </p:txBody>
      </p:sp>
      <p:sp>
        <p:nvSpPr>
          <p:cNvPr id="6" name="Footer Placeholder 5">
            <a:extLst>
              <a:ext uri="{FF2B5EF4-FFF2-40B4-BE49-F238E27FC236}">
                <a16:creationId xmlns:a16="http://schemas.microsoft.com/office/drawing/2014/main" id="{8583A8F3-20F0-48EB-8B50-69E33A3044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BF427B-8B6E-4FDC-BA3D-417132F784E2}"/>
              </a:ext>
            </a:extLst>
          </p:cNvPr>
          <p:cNvSpPr>
            <a:spLocks noGrp="1"/>
          </p:cNvSpPr>
          <p:nvPr>
            <p:ph type="sldNum" sz="quarter" idx="12"/>
          </p:nvPr>
        </p:nvSpPr>
        <p:spPr/>
        <p:txBody>
          <a:bodyPr/>
          <a:lstStyle/>
          <a:p>
            <a:fld id="{BE9D206E-7D59-4AE9-8FB3-547B20071047}" type="slidenum">
              <a:rPr lang="en-GB" smtClean="0"/>
              <a:t>‹#›</a:t>
            </a:fld>
            <a:endParaRPr lang="en-GB"/>
          </a:p>
        </p:txBody>
      </p:sp>
    </p:spTree>
    <p:extLst>
      <p:ext uri="{BB962C8B-B14F-4D97-AF65-F5344CB8AC3E}">
        <p14:creationId xmlns:p14="http://schemas.microsoft.com/office/powerpoint/2010/main" val="32446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71345-B8C3-4BF1-AE68-D7EEA960D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88DE3-A058-4F6F-AD51-2DC78CE5C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976DA-CDDD-4F11-88A9-0D5642EFD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7AEE1-93FD-4A99-A4F5-352B3EA86C9E}" type="datetimeFigureOut">
              <a:rPr lang="en-GB" smtClean="0"/>
              <a:t>09/10/2025</a:t>
            </a:fld>
            <a:endParaRPr lang="en-GB"/>
          </a:p>
        </p:txBody>
      </p:sp>
      <p:sp>
        <p:nvSpPr>
          <p:cNvPr id="5" name="Footer Placeholder 4">
            <a:extLst>
              <a:ext uri="{FF2B5EF4-FFF2-40B4-BE49-F238E27FC236}">
                <a16:creationId xmlns:a16="http://schemas.microsoft.com/office/drawing/2014/main" id="{6155EECA-1B18-4FB7-BB88-EF85B50E8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C19A6D-7818-461B-8D31-14E3B4493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206E-7D59-4AE9-8FB3-547B20071047}" type="slidenum">
              <a:rPr lang="en-GB" smtClean="0"/>
              <a:t>‹#›</a:t>
            </a:fld>
            <a:endParaRPr lang="en-GB"/>
          </a:p>
        </p:txBody>
      </p:sp>
    </p:spTree>
    <p:extLst>
      <p:ext uri="{BB962C8B-B14F-4D97-AF65-F5344CB8AC3E}">
        <p14:creationId xmlns:p14="http://schemas.microsoft.com/office/powerpoint/2010/main" val="160770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rbl@belperschool.co.uk" TargetMode="Externa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3E4066-7236-401E-B3DE-728AE5CA8FCD}"/>
              </a:ext>
            </a:extLst>
          </p:cNvPr>
          <p:cNvSpPr txBox="1"/>
          <p:nvPr/>
        </p:nvSpPr>
        <p:spPr>
          <a:xfrm>
            <a:off x="653054" y="2490281"/>
            <a:ext cx="11520352" cy="1877437"/>
          </a:xfrm>
          <a:prstGeom prst="rect">
            <a:avLst/>
          </a:prstGeom>
          <a:noFill/>
        </p:spPr>
        <p:txBody>
          <a:bodyPr wrap="square" rtlCol="0">
            <a:spAutoFit/>
          </a:bodyPr>
          <a:lstStyle/>
          <a:p>
            <a:pPr algn="ctr"/>
            <a:r>
              <a:rPr lang="en-GB" sz="4000" b="1" dirty="0">
                <a:solidFill>
                  <a:srgbClr val="44508C"/>
                </a:solidFill>
                <a:latin typeface="Segoe UI Semibold" panose="020B0702040204020203" pitchFamily="34" charset="0"/>
                <a:cs typeface="Segoe UI Semibold" panose="020B0702040204020203" pitchFamily="34" charset="0"/>
              </a:rPr>
              <a:t>Year 11 Parents Information Evening</a:t>
            </a:r>
          </a:p>
          <a:p>
            <a:pPr algn="ctr"/>
            <a:r>
              <a:rPr lang="en-GB" sz="2400" dirty="0">
                <a:solidFill>
                  <a:srgbClr val="44508C"/>
                </a:solidFill>
                <a:latin typeface="Segoe UI Semibold" panose="020B0702040204020203" pitchFamily="34" charset="0"/>
                <a:cs typeface="Segoe UI Semibold" panose="020B0702040204020203" pitchFamily="34" charset="0"/>
              </a:rPr>
              <a:t>October 2025</a:t>
            </a:r>
          </a:p>
          <a:p>
            <a:pPr algn="ctr"/>
            <a:endParaRPr lang="en-GB" sz="2800" dirty="0">
              <a:solidFill>
                <a:srgbClr val="44508C"/>
              </a:solidFill>
              <a:latin typeface="Segoe UI Semibold" panose="020B0702040204020203" pitchFamily="34" charset="0"/>
              <a:cs typeface="Segoe UI Semibold" panose="020B0702040204020203" pitchFamily="34" charset="0"/>
            </a:endParaRPr>
          </a:p>
          <a:p>
            <a:pPr algn="ctr"/>
            <a:r>
              <a:rPr lang="en-GB" sz="2400" i="1" dirty="0">
                <a:solidFill>
                  <a:srgbClr val="44508C"/>
                </a:solidFill>
                <a:latin typeface="Segoe UI Semibold" panose="020B0702040204020203" pitchFamily="34" charset="0"/>
                <a:cs typeface="Segoe UI Semibold" panose="020B0702040204020203" pitchFamily="34" charset="0"/>
              </a:rPr>
              <a:t>Preparation for mock exams and beyond</a:t>
            </a:r>
          </a:p>
        </p:txBody>
      </p:sp>
      <p:pic>
        <p:nvPicPr>
          <p:cNvPr id="7" name="Picture 6">
            <a:extLst>
              <a:ext uri="{FF2B5EF4-FFF2-40B4-BE49-F238E27FC236}">
                <a16:creationId xmlns:a16="http://schemas.microsoft.com/office/drawing/2014/main" id="{6E29F3A5-A984-4B30-A1C3-8CA5C656A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8" y="343852"/>
            <a:ext cx="2580425" cy="645106"/>
          </a:xfrm>
          <a:prstGeom prst="rect">
            <a:avLst/>
          </a:prstGeom>
        </p:spPr>
      </p:pic>
      <p:pic>
        <p:nvPicPr>
          <p:cNvPr id="4" name="Picture 3">
            <a:extLst>
              <a:ext uri="{FF2B5EF4-FFF2-40B4-BE49-F238E27FC236}">
                <a16:creationId xmlns:a16="http://schemas.microsoft.com/office/drawing/2014/main" id="{F4A1AAA8-5EE6-471E-AAB6-C9EF8DBBF4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760"/>
          <a:stretch/>
        </p:blipFill>
        <p:spPr>
          <a:xfrm>
            <a:off x="404924" y="4709825"/>
            <a:ext cx="2883729" cy="2040398"/>
          </a:xfrm>
          <a:prstGeom prst="rect">
            <a:avLst/>
          </a:prstGeom>
        </p:spPr>
      </p:pic>
      <p:pic>
        <p:nvPicPr>
          <p:cNvPr id="5" name="Picture 4">
            <a:extLst>
              <a:ext uri="{FF2B5EF4-FFF2-40B4-BE49-F238E27FC236}">
                <a16:creationId xmlns:a16="http://schemas.microsoft.com/office/drawing/2014/main" id="{56BACE54-5B2C-43E8-8CAE-90B67083E21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760"/>
          <a:stretch/>
        </p:blipFill>
        <p:spPr>
          <a:xfrm>
            <a:off x="6083799" y="4709825"/>
            <a:ext cx="2883729" cy="2040398"/>
          </a:xfrm>
          <a:prstGeom prst="rect">
            <a:avLst/>
          </a:prstGeom>
        </p:spPr>
      </p:pic>
      <p:pic>
        <p:nvPicPr>
          <p:cNvPr id="6" name="Picture 5">
            <a:extLst>
              <a:ext uri="{FF2B5EF4-FFF2-40B4-BE49-F238E27FC236}">
                <a16:creationId xmlns:a16="http://schemas.microsoft.com/office/drawing/2014/main" id="{67813859-E7AB-4832-A376-B9F63A76EDC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5908"/>
          <a:stretch/>
        </p:blipFill>
        <p:spPr>
          <a:xfrm>
            <a:off x="3288653" y="4709825"/>
            <a:ext cx="2807346" cy="2040398"/>
          </a:xfrm>
          <a:prstGeom prst="rect">
            <a:avLst/>
          </a:prstGeom>
        </p:spPr>
      </p:pic>
      <p:pic>
        <p:nvPicPr>
          <p:cNvPr id="8" name="Picture 7">
            <a:extLst>
              <a:ext uri="{FF2B5EF4-FFF2-40B4-BE49-F238E27FC236}">
                <a16:creationId xmlns:a16="http://schemas.microsoft.com/office/drawing/2014/main" id="{D07C2B3E-FEAC-4E51-946E-C290295CDE3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6858"/>
          <a:stretch/>
        </p:blipFill>
        <p:spPr>
          <a:xfrm>
            <a:off x="8955328" y="4725144"/>
            <a:ext cx="2807346" cy="2009760"/>
          </a:xfrm>
          <a:prstGeom prst="rect">
            <a:avLst/>
          </a:prstGeom>
        </p:spPr>
      </p:pic>
      <p:pic>
        <p:nvPicPr>
          <p:cNvPr id="9" name="Picture 8">
            <a:extLst>
              <a:ext uri="{FF2B5EF4-FFF2-40B4-BE49-F238E27FC236}">
                <a16:creationId xmlns:a16="http://schemas.microsoft.com/office/drawing/2014/main" id="{D96C43F3-D8AF-4F05-B994-A4164FCCD41B}"/>
              </a:ext>
            </a:extLst>
          </p:cNvPr>
          <p:cNvPicPr/>
          <p:nvPr/>
        </p:nvPicPr>
        <p:blipFill rotWithShape="1">
          <a:blip r:embed="rId7">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3408" t="2768" r="4863" b="-2768"/>
          <a:stretch/>
        </p:blipFill>
        <p:spPr>
          <a:xfrm>
            <a:off x="2783632" y="929392"/>
            <a:ext cx="7056784" cy="1544353"/>
          </a:xfrm>
          <a:prstGeom prst="rect">
            <a:avLst/>
          </a:prstGeom>
          <a:ln>
            <a:noFill/>
          </a:ln>
        </p:spPr>
      </p:pic>
    </p:spTree>
    <p:extLst>
      <p:ext uri="{BB962C8B-B14F-4D97-AF65-F5344CB8AC3E}">
        <p14:creationId xmlns:p14="http://schemas.microsoft.com/office/powerpoint/2010/main" val="98942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822036" y="237768"/>
            <a:ext cx="10410148" cy="1143000"/>
          </a:xfrm>
        </p:spPr>
        <p:txBody>
          <a:bodyPr>
            <a:normAutofit/>
          </a:bodyPr>
          <a:lstStyle/>
          <a:p>
            <a:r>
              <a:rPr lang="en-GB" sz="6000" b="1" dirty="0">
                <a:solidFill>
                  <a:srgbClr val="5765AD"/>
                </a:solidFill>
              </a:rPr>
              <a:t>Revision Timetable</a:t>
            </a:r>
          </a:p>
        </p:txBody>
      </p:sp>
      <p:pic>
        <p:nvPicPr>
          <p:cNvPr id="3" name="Picture 2">
            <a:extLst>
              <a:ext uri="{FF2B5EF4-FFF2-40B4-BE49-F238E27FC236}">
                <a16:creationId xmlns:a16="http://schemas.microsoft.com/office/drawing/2014/main" id="{1FCF3113-47FC-427C-A50E-07D949A7F6A3}"/>
              </a:ext>
            </a:extLst>
          </p:cNvPr>
          <p:cNvPicPr>
            <a:picLocks noChangeAspect="1"/>
          </p:cNvPicPr>
          <p:nvPr/>
        </p:nvPicPr>
        <p:blipFill>
          <a:blip r:embed="rId4"/>
          <a:stretch>
            <a:fillRect/>
          </a:stretch>
        </p:blipFill>
        <p:spPr>
          <a:xfrm>
            <a:off x="2419928" y="1190312"/>
            <a:ext cx="7549890" cy="5105681"/>
          </a:xfrm>
          <a:prstGeom prst="rect">
            <a:avLst/>
          </a:prstGeom>
        </p:spPr>
      </p:pic>
    </p:spTree>
    <p:extLst>
      <p:ext uri="{BB962C8B-B14F-4D97-AF65-F5344CB8AC3E}">
        <p14:creationId xmlns:p14="http://schemas.microsoft.com/office/powerpoint/2010/main" val="241027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822036" y="237768"/>
            <a:ext cx="10410148" cy="1143000"/>
          </a:xfrm>
        </p:spPr>
        <p:txBody>
          <a:bodyPr>
            <a:normAutofit/>
          </a:bodyPr>
          <a:lstStyle/>
          <a:p>
            <a:r>
              <a:rPr lang="en-GB" sz="6000" b="1" dirty="0">
                <a:solidFill>
                  <a:srgbClr val="5765AD"/>
                </a:solidFill>
              </a:rPr>
              <a:t>Revision Timetable</a:t>
            </a:r>
          </a:p>
        </p:txBody>
      </p:sp>
      <p:pic>
        <p:nvPicPr>
          <p:cNvPr id="4" name="Picture 3">
            <a:extLst>
              <a:ext uri="{FF2B5EF4-FFF2-40B4-BE49-F238E27FC236}">
                <a16:creationId xmlns:a16="http://schemas.microsoft.com/office/drawing/2014/main" id="{947093E8-DDEA-4575-AAAF-E9D9D08DA683}"/>
              </a:ext>
            </a:extLst>
          </p:cNvPr>
          <p:cNvPicPr>
            <a:picLocks noChangeAspect="1"/>
          </p:cNvPicPr>
          <p:nvPr/>
        </p:nvPicPr>
        <p:blipFill>
          <a:blip r:embed="rId4"/>
          <a:stretch>
            <a:fillRect/>
          </a:stretch>
        </p:blipFill>
        <p:spPr>
          <a:xfrm>
            <a:off x="2255038" y="1148147"/>
            <a:ext cx="7681924" cy="5391198"/>
          </a:xfrm>
          <a:prstGeom prst="rect">
            <a:avLst/>
          </a:prstGeom>
        </p:spPr>
      </p:pic>
    </p:spTree>
    <p:extLst>
      <p:ext uri="{BB962C8B-B14F-4D97-AF65-F5344CB8AC3E}">
        <p14:creationId xmlns:p14="http://schemas.microsoft.com/office/powerpoint/2010/main" val="77502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138545" y="73891"/>
            <a:ext cx="11859491" cy="6546801"/>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rot="16200000">
            <a:off x="-3381553" y="1796199"/>
            <a:ext cx="8505987" cy="1143000"/>
          </a:xfrm>
        </p:spPr>
        <p:txBody>
          <a:bodyPr>
            <a:normAutofit/>
          </a:bodyPr>
          <a:lstStyle/>
          <a:p>
            <a:r>
              <a:rPr lang="en-GB" sz="5400" b="1" dirty="0">
                <a:solidFill>
                  <a:srgbClr val="5765AD"/>
                </a:solidFill>
              </a:rPr>
              <a:t>Opportunities in School</a:t>
            </a:r>
          </a:p>
        </p:txBody>
      </p:sp>
      <p:pic>
        <p:nvPicPr>
          <p:cNvPr id="3" name="Picture 2">
            <a:extLst>
              <a:ext uri="{FF2B5EF4-FFF2-40B4-BE49-F238E27FC236}">
                <a16:creationId xmlns:a16="http://schemas.microsoft.com/office/drawing/2014/main" id="{DD48CF5B-E8AE-4720-91BC-3DDE7D7B799C}"/>
              </a:ext>
            </a:extLst>
          </p:cNvPr>
          <p:cNvPicPr>
            <a:picLocks noChangeAspect="1"/>
          </p:cNvPicPr>
          <p:nvPr/>
        </p:nvPicPr>
        <p:blipFill>
          <a:blip r:embed="rId4"/>
          <a:stretch>
            <a:fillRect/>
          </a:stretch>
        </p:blipFill>
        <p:spPr>
          <a:xfrm>
            <a:off x="1581486" y="252943"/>
            <a:ext cx="9827025" cy="6179666"/>
          </a:xfrm>
          <a:prstGeom prst="rect">
            <a:avLst/>
          </a:prstGeom>
        </p:spPr>
      </p:pic>
    </p:spTree>
    <p:extLst>
      <p:ext uri="{BB962C8B-B14F-4D97-AF65-F5344CB8AC3E}">
        <p14:creationId xmlns:p14="http://schemas.microsoft.com/office/powerpoint/2010/main" val="28726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body" idx="1"/>
          </p:nvPr>
        </p:nvSpPr>
        <p:spPr>
          <a:xfrm>
            <a:off x="5695833" y="692696"/>
            <a:ext cx="6080800" cy="5400599"/>
          </a:xfrm>
          <a:prstGeom prst="rect">
            <a:avLst/>
          </a:prstGeom>
        </p:spPr>
        <p:txBody>
          <a:bodyPr spcFirstLastPara="1" vert="horz" wrap="square" lIns="121900" tIns="121900" rIns="121900" bIns="121900" rtlCol="0" anchor="t" anchorCtr="0">
            <a:normAutofit/>
          </a:bodyPr>
          <a:lstStyle/>
          <a:p>
            <a:pPr marL="0" indent="0">
              <a:buNone/>
            </a:pPr>
            <a:r>
              <a:rPr lang="en-GB" sz="2800" cap="none" dirty="0">
                <a:latin typeface="Segoe UI Semibold" panose="020B0702040204020203" pitchFamily="34" charset="0"/>
                <a:cs typeface="Segoe UI Semibold" panose="020B0702040204020203" pitchFamily="34" charset="0"/>
              </a:rPr>
              <a:t>Being in school and being on time is crucial for success and preparing for the future</a:t>
            </a:r>
          </a:p>
          <a:p>
            <a:pPr marL="0" indent="0">
              <a:spcBef>
                <a:spcPts val="1600"/>
              </a:spcBef>
              <a:buNone/>
            </a:pPr>
            <a:endParaRPr lang="en-GB" sz="2800" cap="none" dirty="0">
              <a:latin typeface="Segoe UI Semibold" panose="020B0702040204020203" pitchFamily="34" charset="0"/>
              <a:cs typeface="Segoe UI Semibold" panose="020B0702040204020203" pitchFamily="34" charset="0"/>
            </a:endParaRPr>
          </a:p>
          <a:p>
            <a:pPr marL="0" indent="0">
              <a:spcBef>
                <a:spcPts val="1600"/>
              </a:spcBef>
              <a:spcAft>
                <a:spcPts val="1600"/>
              </a:spcAft>
              <a:buNone/>
            </a:pPr>
            <a:r>
              <a:rPr lang="en-GB" sz="2800" cap="none" dirty="0">
                <a:latin typeface="Segoe UI Semibold" panose="020B0702040204020203" pitchFamily="34" charset="0"/>
                <a:cs typeface="Segoe UI Semibold" panose="020B0702040204020203" pitchFamily="34" charset="0"/>
              </a:rPr>
              <a:t>Lost learning can lead to additional anxiety and pressure to catch up work and risks the student falling even further behind</a:t>
            </a:r>
          </a:p>
        </p:txBody>
      </p:sp>
      <p:pic>
        <p:nvPicPr>
          <p:cNvPr id="55" name="Google Shape;55;p13"/>
          <p:cNvPicPr preferRelativeResize="0"/>
          <p:nvPr/>
        </p:nvPicPr>
        <p:blipFill>
          <a:blip r:embed="rId3">
            <a:alphaModFix/>
          </a:blip>
          <a:stretch>
            <a:fillRect/>
          </a:stretch>
        </p:blipFill>
        <p:spPr>
          <a:xfrm>
            <a:off x="203200" y="203200"/>
            <a:ext cx="4561485" cy="6451603"/>
          </a:xfrm>
          <a:prstGeom prst="rect">
            <a:avLst/>
          </a:prstGeom>
          <a:noFill/>
          <a:ln>
            <a:noFill/>
          </a:ln>
        </p:spPr>
      </p:pic>
    </p:spTree>
    <p:extLst>
      <p:ext uri="{BB962C8B-B14F-4D97-AF65-F5344CB8AC3E}">
        <p14:creationId xmlns:p14="http://schemas.microsoft.com/office/powerpoint/2010/main" val="408375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45" descr="Image result for bic cristal black pens"/>
          <p:cNvPicPr preferRelativeResize="0"/>
          <p:nvPr/>
        </p:nvPicPr>
        <p:blipFill rotWithShape="1">
          <a:blip r:embed="rId3">
            <a:clrChange>
              <a:clrFrom>
                <a:srgbClr val="FFFFFF"/>
              </a:clrFrom>
              <a:clrTo>
                <a:srgbClr val="FFFFFF">
                  <a:alpha val="0"/>
                </a:srgbClr>
              </a:clrTo>
            </a:clrChange>
            <a:alphaModFix/>
          </a:blip>
          <a:srcRect/>
          <a:stretch/>
        </p:blipFill>
        <p:spPr>
          <a:xfrm rot="2672196">
            <a:off x="-855975" y="1023915"/>
            <a:ext cx="4147576" cy="4114705"/>
          </a:xfrm>
          <a:prstGeom prst="rect">
            <a:avLst/>
          </a:prstGeom>
          <a:noFill/>
          <a:ln>
            <a:noFill/>
          </a:ln>
        </p:spPr>
      </p:pic>
      <p:pic>
        <p:nvPicPr>
          <p:cNvPr id="531" name="Google Shape;531;p45" descr="Image result for bic cristal black pens"/>
          <p:cNvPicPr preferRelativeResize="0"/>
          <p:nvPr/>
        </p:nvPicPr>
        <p:blipFill rotWithShape="1">
          <a:blip r:embed="rId3">
            <a:clrChange>
              <a:clrFrom>
                <a:srgbClr val="FFFFFF"/>
              </a:clrFrom>
              <a:clrTo>
                <a:srgbClr val="FFFFFF">
                  <a:alpha val="0"/>
                </a:srgbClr>
              </a:clrTo>
            </a:clrChange>
            <a:alphaModFix/>
          </a:blip>
          <a:srcRect/>
          <a:stretch/>
        </p:blipFill>
        <p:spPr>
          <a:xfrm rot="2672196">
            <a:off x="-1537965" y="997295"/>
            <a:ext cx="4147576" cy="4114705"/>
          </a:xfrm>
          <a:prstGeom prst="rect">
            <a:avLst/>
          </a:prstGeom>
          <a:noFill/>
          <a:ln>
            <a:noFill/>
          </a:ln>
        </p:spPr>
      </p:pic>
      <p:pic>
        <p:nvPicPr>
          <p:cNvPr id="532" name="Google Shape;532;p45" descr="https://images.espocatalogue.org/2018/16500/full"/>
          <p:cNvPicPr preferRelativeResize="0"/>
          <p:nvPr/>
        </p:nvPicPr>
        <p:blipFill rotWithShape="1">
          <a:blip r:embed="rId4">
            <a:alphaModFix/>
          </a:blip>
          <a:srcRect l="30696" r="59304"/>
          <a:stretch/>
        </p:blipFill>
        <p:spPr>
          <a:xfrm flipH="1">
            <a:off x="1573706" y="468508"/>
            <a:ext cx="509440" cy="5094427"/>
          </a:xfrm>
          <a:prstGeom prst="rect">
            <a:avLst/>
          </a:prstGeom>
          <a:noFill/>
          <a:ln>
            <a:noFill/>
          </a:ln>
        </p:spPr>
      </p:pic>
      <p:pic>
        <p:nvPicPr>
          <p:cNvPr id="533" name="Google Shape;533;p45" descr="Casio fx-83GT X Classwiz Scientific Calculator"/>
          <p:cNvPicPr preferRelativeResize="0"/>
          <p:nvPr/>
        </p:nvPicPr>
        <p:blipFill rotWithShape="1">
          <a:blip r:embed="rId5">
            <a:clrChange>
              <a:clrFrom>
                <a:srgbClr val="FFFFFF"/>
              </a:clrFrom>
              <a:clrTo>
                <a:srgbClr val="FFFFFF">
                  <a:alpha val="0"/>
                </a:srgbClr>
              </a:clrTo>
            </a:clrChange>
            <a:alphaModFix/>
          </a:blip>
          <a:srcRect/>
          <a:stretch/>
        </p:blipFill>
        <p:spPr>
          <a:xfrm>
            <a:off x="6780250" y="288110"/>
            <a:ext cx="6638000" cy="6638001"/>
          </a:xfrm>
          <a:prstGeom prst="rect">
            <a:avLst/>
          </a:prstGeom>
          <a:noFill/>
          <a:ln>
            <a:noFill/>
          </a:ln>
        </p:spPr>
      </p:pic>
      <p:pic>
        <p:nvPicPr>
          <p:cNvPr id="534" name="Google Shape;534;p45" descr="https://images.espocatalogue.org/2018/22144/full"/>
          <p:cNvPicPr preferRelativeResize="0"/>
          <p:nvPr/>
        </p:nvPicPr>
        <p:blipFill rotWithShape="1">
          <a:blip r:embed="rId6">
            <a:clrChange>
              <a:clrFrom>
                <a:srgbClr val="FEFEFE"/>
              </a:clrFrom>
              <a:clrTo>
                <a:srgbClr val="FEFEFE">
                  <a:alpha val="0"/>
                </a:srgbClr>
              </a:clrTo>
            </a:clrChange>
            <a:alphaModFix/>
          </a:blip>
          <a:srcRect/>
          <a:stretch/>
        </p:blipFill>
        <p:spPr>
          <a:xfrm>
            <a:off x="-9564" y="3239639"/>
            <a:ext cx="5985584" cy="5985584"/>
          </a:xfrm>
          <a:prstGeom prst="rect">
            <a:avLst/>
          </a:prstGeom>
          <a:noFill/>
          <a:ln>
            <a:noFill/>
          </a:ln>
        </p:spPr>
      </p:pic>
      <p:pic>
        <p:nvPicPr>
          <p:cNvPr id="535" name="Google Shape;535;p45" descr="https://images.espocatalogue.org/2018/192813/full"/>
          <p:cNvPicPr preferRelativeResize="0"/>
          <p:nvPr/>
        </p:nvPicPr>
        <p:blipFill rotWithShape="1">
          <a:blip r:embed="rId7">
            <a:clrChange>
              <a:clrFrom>
                <a:srgbClr val="FFFFFF"/>
              </a:clrFrom>
              <a:clrTo>
                <a:srgbClr val="FFFFFF">
                  <a:alpha val="0"/>
                </a:srgbClr>
              </a:clrTo>
            </a:clrChange>
            <a:alphaModFix/>
          </a:blip>
          <a:srcRect/>
          <a:stretch/>
        </p:blipFill>
        <p:spPr>
          <a:xfrm rot="168470">
            <a:off x="3097055" y="3738450"/>
            <a:ext cx="2328307" cy="2328307"/>
          </a:xfrm>
          <a:prstGeom prst="rect">
            <a:avLst/>
          </a:prstGeom>
          <a:noFill/>
          <a:ln>
            <a:noFill/>
          </a:ln>
        </p:spPr>
      </p:pic>
      <p:pic>
        <p:nvPicPr>
          <p:cNvPr id="536" name="Google Shape;536;p45"/>
          <p:cNvPicPr preferRelativeResize="0"/>
          <p:nvPr/>
        </p:nvPicPr>
        <p:blipFill rotWithShape="1">
          <a:blip r:embed="rId8">
            <a:clrChange>
              <a:clrFrom>
                <a:srgbClr val="FFFFFF"/>
              </a:clrFrom>
              <a:clrTo>
                <a:srgbClr val="FFFFFF">
                  <a:alpha val="0"/>
                </a:srgbClr>
              </a:clrTo>
            </a:clrChange>
            <a:alphaModFix/>
          </a:blip>
          <a:srcRect/>
          <a:stretch/>
        </p:blipFill>
        <p:spPr>
          <a:xfrm rot="7661481">
            <a:off x="3770066" y="3214427"/>
            <a:ext cx="1224570" cy="1203211"/>
          </a:xfrm>
          <a:prstGeom prst="rect">
            <a:avLst/>
          </a:prstGeom>
          <a:noFill/>
          <a:ln>
            <a:noFill/>
          </a:ln>
        </p:spPr>
      </p:pic>
      <p:pic>
        <p:nvPicPr>
          <p:cNvPr id="3" name="Picture 2">
            <a:extLst>
              <a:ext uri="{FF2B5EF4-FFF2-40B4-BE49-F238E27FC236}">
                <a16:creationId xmlns:a16="http://schemas.microsoft.com/office/drawing/2014/main" id="{26563015-703D-43A9-9C15-B224CE358A69}"/>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838957">
            <a:off x="4648054" y="3245674"/>
            <a:ext cx="3477342" cy="3477342"/>
          </a:xfrm>
          <a:prstGeom prst="rect">
            <a:avLst/>
          </a:prstGeom>
        </p:spPr>
      </p:pic>
      <p:pic>
        <p:nvPicPr>
          <p:cNvPr id="6" name="Picture 5">
            <a:extLst>
              <a:ext uri="{FF2B5EF4-FFF2-40B4-BE49-F238E27FC236}">
                <a16:creationId xmlns:a16="http://schemas.microsoft.com/office/drawing/2014/main" id="{A790C98E-EFB0-404E-8060-F8338A0CBCE0}"/>
              </a:ext>
            </a:extLst>
          </p:cNvPr>
          <p:cNvPicPr>
            <a:picLocks noChangeAspect="1"/>
          </p:cNvPicPr>
          <p:nvPr/>
        </p:nvPicPr>
        <p:blipFill>
          <a:blip r:embed="rId10"/>
          <a:stretch>
            <a:fillRect/>
          </a:stretch>
        </p:blipFill>
        <p:spPr>
          <a:xfrm rot="16200000">
            <a:off x="43445" y="2559506"/>
            <a:ext cx="5150115" cy="920797"/>
          </a:xfrm>
          <a:prstGeom prst="rect">
            <a:avLst/>
          </a:prstGeom>
        </p:spPr>
      </p:pic>
      <p:pic>
        <p:nvPicPr>
          <p:cNvPr id="7" name="Picture 6">
            <a:extLst>
              <a:ext uri="{FF2B5EF4-FFF2-40B4-BE49-F238E27FC236}">
                <a16:creationId xmlns:a16="http://schemas.microsoft.com/office/drawing/2014/main" id="{408A2D45-C66D-4EF4-BC7F-82C0B6347814}"/>
              </a:ext>
            </a:extLst>
          </p:cNvPr>
          <p:cNvPicPr>
            <a:picLocks noChangeAspect="1"/>
          </p:cNvPicPr>
          <p:nvPr/>
        </p:nvPicPr>
        <p:blipFill>
          <a:blip r:embed="rId11"/>
          <a:stretch>
            <a:fillRect/>
          </a:stretch>
        </p:blipFill>
        <p:spPr>
          <a:xfrm>
            <a:off x="3429768" y="13528"/>
            <a:ext cx="3372023" cy="3359323"/>
          </a:xfrm>
          <a:prstGeom prst="rect">
            <a:avLst/>
          </a:prstGeom>
        </p:spPr>
      </p:pic>
      <p:sp>
        <p:nvSpPr>
          <p:cNvPr id="8" name="Rectangle: Rounded Corners 7">
            <a:extLst>
              <a:ext uri="{FF2B5EF4-FFF2-40B4-BE49-F238E27FC236}">
                <a16:creationId xmlns:a16="http://schemas.microsoft.com/office/drawing/2014/main" id="{CD72AC69-6321-4433-89E2-106492A19B06}"/>
              </a:ext>
            </a:extLst>
          </p:cNvPr>
          <p:cNvSpPr/>
          <p:nvPr/>
        </p:nvSpPr>
        <p:spPr>
          <a:xfrm>
            <a:off x="454005" y="3284250"/>
            <a:ext cx="3268583" cy="2160973"/>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Filled see-through exam pencil case can be bought on Parent Pay</a:t>
            </a:r>
            <a:endParaRPr lang="en-GB" sz="2400" b="1" dirty="0">
              <a:solidFill>
                <a:schemeClr val="tx1"/>
              </a:solidFill>
            </a:endParaRPr>
          </a:p>
        </p:txBody>
      </p:sp>
      <p:sp>
        <p:nvSpPr>
          <p:cNvPr id="29" name="Rectangle: Rounded Corners 28">
            <a:extLst>
              <a:ext uri="{FF2B5EF4-FFF2-40B4-BE49-F238E27FC236}">
                <a16:creationId xmlns:a16="http://schemas.microsoft.com/office/drawing/2014/main" id="{74115F65-DBA0-4335-BEB7-C4B737FC58E5}"/>
              </a:ext>
            </a:extLst>
          </p:cNvPr>
          <p:cNvSpPr/>
          <p:nvPr/>
        </p:nvSpPr>
        <p:spPr>
          <a:xfrm>
            <a:off x="8399605" y="3820444"/>
            <a:ext cx="3268583" cy="1815434"/>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Calculator can be bought on ParentPay</a:t>
            </a:r>
            <a:endParaRPr lang="en-GB"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82ED4A-FC48-4C30-88D5-FF791174C174}"/>
              </a:ext>
            </a:extLst>
          </p:cNvPr>
          <p:cNvPicPr>
            <a:picLocks noChangeAspect="1"/>
          </p:cNvPicPr>
          <p:nvPr/>
        </p:nvPicPr>
        <p:blipFill>
          <a:blip r:embed="rId3"/>
          <a:stretch>
            <a:fillRect/>
          </a:stretch>
        </p:blipFill>
        <p:spPr>
          <a:xfrm>
            <a:off x="7067396" y="180664"/>
            <a:ext cx="4722457" cy="6644009"/>
          </a:xfrm>
          <a:prstGeom prst="rect">
            <a:avLst/>
          </a:prstGeom>
          <a:ln>
            <a:solidFill>
              <a:schemeClr val="tx1"/>
            </a:solidFill>
          </a:ln>
        </p:spPr>
      </p:pic>
      <p:sp>
        <p:nvSpPr>
          <p:cNvPr id="4" name="Title 20">
            <a:extLst>
              <a:ext uri="{FF2B5EF4-FFF2-40B4-BE49-F238E27FC236}">
                <a16:creationId xmlns:a16="http://schemas.microsoft.com/office/drawing/2014/main" id="{145B1C78-651B-49E8-A507-3940E46A47A1}"/>
              </a:ext>
            </a:extLst>
          </p:cNvPr>
          <p:cNvSpPr>
            <a:spLocks noGrp="1"/>
          </p:cNvSpPr>
          <p:nvPr>
            <p:ph type="title"/>
          </p:nvPr>
        </p:nvSpPr>
        <p:spPr>
          <a:xfrm>
            <a:off x="252810" y="485800"/>
            <a:ext cx="6340672" cy="1143000"/>
          </a:xfrm>
        </p:spPr>
        <p:txBody>
          <a:bodyPr>
            <a:normAutofit fontScale="90000"/>
          </a:bodyPr>
          <a:lstStyle/>
          <a:p>
            <a:r>
              <a:rPr lang="en-GB" sz="7300" b="1" dirty="0">
                <a:solidFill>
                  <a:srgbClr val="5765AD"/>
                </a:solidFill>
              </a:rPr>
              <a:t>Prohibited items</a:t>
            </a:r>
            <a:br>
              <a:rPr lang="en-GB" sz="6000" b="1" dirty="0">
                <a:solidFill>
                  <a:srgbClr val="5765AD"/>
                </a:solidFill>
              </a:rPr>
            </a:br>
            <a:endParaRPr lang="en-GB" sz="6000" b="1" dirty="0">
              <a:solidFill>
                <a:srgbClr val="5765AD"/>
              </a:solidFill>
            </a:endParaRPr>
          </a:p>
        </p:txBody>
      </p:sp>
      <p:sp>
        <p:nvSpPr>
          <p:cNvPr id="3" name="TextBox 2">
            <a:extLst>
              <a:ext uri="{FF2B5EF4-FFF2-40B4-BE49-F238E27FC236}">
                <a16:creationId xmlns:a16="http://schemas.microsoft.com/office/drawing/2014/main" id="{EC9B610E-FD1B-4A85-A90F-284426987BBB}"/>
              </a:ext>
            </a:extLst>
          </p:cNvPr>
          <p:cNvSpPr txBox="1"/>
          <p:nvPr/>
        </p:nvSpPr>
        <p:spPr>
          <a:xfrm>
            <a:off x="252810" y="1628800"/>
            <a:ext cx="6984776" cy="4832092"/>
          </a:xfrm>
          <a:prstGeom prst="rect">
            <a:avLst/>
          </a:prstGeom>
          <a:noFill/>
        </p:spPr>
        <p:txBody>
          <a:bodyPr wrap="square" rtlCol="0">
            <a:spAutoFit/>
          </a:bodyPr>
          <a:lstStyle/>
          <a:p>
            <a:pPr marL="285750" indent="-285750">
              <a:buFont typeface="Arial" panose="020B0604020202020204" pitchFamily="34" charset="0"/>
              <a:buChar char="•"/>
            </a:pPr>
            <a:r>
              <a:rPr lang="en-GB" sz="2800" dirty="0"/>
              <a:t>Phones</a:t>
            </a:r>
          </a:p>
          <a:p>
            <a:pPr marL="285750" indent="-285750">
              <a:buFont typeface="Arial" panose="020B0604020202020204" pitchFamily="34" charset="0"/>
              <a:buChar char="•"/>
            </a:pPr>
            <a:r>
              <a:rPr lang="en-GB" sz="2800" dirty="0"/>
              <a:t>Watches</a:t>
            </a:r>
          </a:p>
          <a:p>
            <a:pPr marL="285750" indent="-285750">
              <a:buFont typeface="Arial" panose="020B0604020202020204" pitchFamily="34" charset="0"/>
              <a:buChar char="•"/>
            </a:pPr>
            <a:r>
              <a:rPr lang="en-GB" sz="2800" dirty="0" err="1"/>
              <a:t>Airpods</a:t>
            </a:r>
            <a:endParaRPr lang="en-GB" sz="2800" dirty="0"/>
          </a:p>
          <a:p>
            <a:pPr marL="285750" indent="-285750">
              <a:buFont typeface="Arial" panose="020B0604020202020204" pitchFamily="34" charset="0"/>
              <a:buChar char="•"/>
            </a:pPr>
            <a:r>
              <a:rPr lang="en-GB" sz="2800" dirty="0"/>
              <a:t>Revision notes</a:t>
            </a:r>
          </a:p>
          <a:p>
            <a:endParaRPr lang="en-GB" sz="2800" dirty="0"/>
          </a:p>
          <a:p>
            <a:r>
              <a:rPr lang="en-GB" sz="2800" b="1" dirty="0"/>
              <a:t>They are not allowed to be left in pockets or bags, even if they are switched off.</a:t>
            </a:r>
          </a:p>
          <a:p>
            <a:endParaRPr lang="en-GB" sz="2800" b="1" dirty="0"/>
          </a:p>
          <a:p>
            <a:r>
              <a:rPr lang="en-GB" sz="2800" dirty="0"/>
              <a:t>Leave in lockers</a:t>
            </a:r>
          </a:p>
          <a:p>
            <a:r>
              <a:rPr lang="en-GB" sz="2800" dirty="0"/>
              <a:t>Hand in to invigilators on way in (kept secure and collected at the end of the day)</a:t>
            </a:r>
          </a:p>
        </p:txBody>
      </p:sp>
    </p:spTree>
    <p:extLst>
      <p:ext uri="{BB962C8B-B14F-4D97-AF65-F5344CB8AC3E}">
        <p14:creationId xmlns:p14="http://schemas.microsoft.com/office/powerpoint/2010/main" val="26981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5F1FA7-1FB0-49B4-A3AC-D51D06B6D444}"/>
              </a:ext>
            </a:extLst>
          </p:cNvPr>
          <p:cNvPicPr>
            <a:picLocks noChangeAspect="1"/>
          </p:cNvPicPr>
          <p:nvPr/>
        </p:nvPicPr>
        <p:blipFill>
          <a:blip r:embed="rId3"/>
          <a:stretch>
            <a:fillRect/>
          </a:stretch>
        </p:blipFill>
        <p:spPr>
          <a:xfrm>
            <a:off x="7032104" y="155676"/>
            <a:ext cx="4718376" cy="6546647"/>
          </a:xfrm>
          <a:prstGeom prst="rect">
            <a:avLst/>
          </a:prstGeom>
          <a:ln>
            <a:solidFill>
              <a:schemeClr val="tx1"/>
            </a:solidFill>
          </a:ln>
        </p:spPr>
      </p:pic>
      <p:sp>
        <p:nvSpPr>
          <p:cNvPr id="20" name="Title 20">
            <a:extLst>
              <a:ext uri="{FF2B5EF4-FFF2-40B4-BE49-F238E27FC236}">
                <a16:creationId xmlns:a16="http://schemas.microsoft.com/office/drawing/2014/main" id="{0FB9A675-2E6D-4615-9B40-595420BB4E6D}"/>
              </a:ext>
            </a:extLst>
          </p:cNvPr>
          <p:cNvSpPr>
            <a:spLocks noGrp="1"/>
          </p:cNvSpPr>
          <p:nvPr>
            <p:ph type="title"/>
          </p:nvPr>
        </p:nvSpPr>
        <p:spPr>
          <a:xfrm>
            <a:off x="261368" y="476672"/>
            <a:ext cx="6340672" cy="1143000"/>
          </a:xfrm>
        </p:spPr>
        <p:txBody>
          <a:bodyPr>
            <a:normAutofit fontScale="90000"/>
          </a:bodyPr>
          <a:lstStyle/>
          <a:p>
            <a:r>
              <a:rPr lang="en-GB" sz="6000" b="1" dirty="0">
                <a:solidFill>
                  <a:srgbClr val="5765AD"/>
                </a:solidFill>
              </a:rPr>
              <a:t>Other Important Information</a:t>
            </a:r>
          </a:p>
        </p:txBody>
      </p:sp>
      <p:sp>
        <p:nvSpPr>
          <p:cNvPr id="22" name="TextBox 21">
            <a:extLst>
              <a:ext uri="{FF2B5EF4-FFF2-40B4-BE49-F238E27FC236}">
                <a16:creationId xmlns:a16="http://schemas.microsoft.com/office/drawing/2014/main" id="{3BB0973E-0E75-4405-8977-8369995735B9}"/>
              </a:ext>
            </a:extLst>
          </p:cNvPr>
          <p:cNvSpPr txBox="1"/>
          <p:nvPr/>
        </p:nvSpPr>
        <p:spPr>
          <a:xfrm>
            <a:off x="407368" y="2276872"/>
            <a:ext cx="6048672"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There is only one sitting of each exam, except for clashes.</a:t>
            </a:r>
          </a:p>
          <a:p>
            <a:endParaRPr lang="en-GB" sz="2800" dirty="0"/>
          </a:p>
          <a:p>
            <a:pPr marL="285750" indent="-285750">
              <a:buFont typeface="Arial" panose="020B0604020202020204" pitchFamily="34" charset="0"/>
              <a:buChar char="•"/>
            </a:pPr>
            <a:r>
              <a:rPr lang="en-GB" sz="2800" b="1" dirty="0"/>
              <a:t>Students who miss exams will receive either an X or a U grade.</a:t>
            </a:r>
          </a:p>
          <a:p>
            <a:endParaRPr lang="en-GB" sz="2800" b="1" dirty="0"/>
          </a:p>
          <a:p>
            <a:pPr marL="285750" indent="-285750">
              <a:buFont typeface="Arial" panose="020B0604020202020204" pitchFamily="34" charset="0"/>
              <a:buChar char="•"/>
            </a:pPr>
            <a:r>
              <a:rPr lang="en-GB" sz="2800" dirty="0"/>
              <a:t>Special consideration will be made for those with a doctor’s note or for compassionate reasons (</a:t>
            </a:r>
            <a:r>
              <a:rPr lang="en-GB" sz="2800" dirty="0" err="1"/>
              <a:t>eg.</a:t>
            </a:r>
            <a:r>
              <a:rPr lang="en-GB" sz="2800" dirty="0"/>
              <a:t> bereavement/funeral etc)</a:t>
            </a:r>
          </a:p>
        </p:txBody>
      </p:sp>
    </p:spTree>
    <p:extLst>
      <p:ext uri="{BB962C8B-B14F-4D97-AF65-F5344CB8AC3E}">
        <p14:creationId xmlns:p14="http://schemas.microsoft.com/office/powerpoint/2010/main" val="3605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a:p>
            <a:r>
              <a:rPr lang="en-GB" sz="2800" dirty="0">
                <a:solidFill>
                  <a:schemeClr val="tx1"/>
                </a:solidFill>
              </a:rPr>
              <a:t>We will have a mock results day on Monday 5</a:t>
            </a:r>
            <a:r>
              <a:rPr lang="en-GB" sz="2800" baseline="30000" dirty="0">
                <a:solidFill>
                  <a:schemeClr val="tx1"/>
                </a:solidFill>
              </a:rPr>
              <a:t>th</a:t>
            </a:r>
            <a:r>
              <a:rPr lang="en-GB" sz="2800" dirty="0">
                <a:solidFill>
                  <a:schemeClr val="tx1"/>
                </a:solidFill>
              </a:rPr>
              <a:t> January (First day back after the holidays)</a:t>
            </a:r>
          </a:p>
          <a:p>
            <a:endParaRPr lang="en-GB" sz="2800" dirty="0">
              <a:solidFill>
                <a:schemeClr val="tx1"/>
              </a:solidFill>
            </a:endParaRPr>
          </a:p>
          <a:p>
            <a:r>
              <a:rPr lang="en-GB" sz="2800" dirty="0">
                <a:solidFill>
                  <a:schemeClr val="tx1"/>
                </a:solidFill>
              </a:rPr>
              <a:t>Students will not receive individual results until then.</a:t>
            </a:r>
          </a:p>
          <a:p>
            <a:endParaRPr lang="en-GB" sz="2800" dirty="0">
              <a:solidFill>
                <a:schemeClr val="tx1"/>
              </a:solidFill>
            </a:endParaRPr>
          </a:p>
          <a:p>
            <a:r>
              <a:rPr lang="en-GB" sz="2800" dirty="0">
                <a:solidFill>
                  <a:schemeClr val="tx1"/>
                </a:solidFill>
              </a:rPr>
              <a:t>Why?</a:t>
            </a:r>
          </a:p>
          <a:p>
            <a:pPr marL="457200" indent="-457200">
              <a:buFont typeface="Arial" panose="020B0604020202020204" pitchFamily="34" charset="0"/>
              <a:buChar char="•"/>
            </a:pPr>
            <a:r>
              <a:rPr lang="en-GB" sz="2800" dirty="0">
                <a:solidFill>
                  <a:schemeClr val="tx1"/>
                </a:solidFill>
              </a:rPr>
              <a:t>If they haven’t done well they will receive bad news multiple times.</a:t>
            </a:r>
          </a:p>
          <a:p>
            <a:pPr marL="457200" indent="-457200">
              <a:buFont typeface="Arial" panose="020B0604020202020204" pitchFamily="34" charset="0"/>
              <a:buChar char="•"/>
            </a:pPr>
            <a:r>
              <a:rPr lang="en-GB" sz="2800" dirty="0">
                <a:solidFill>
                  <a:schemeClr val="tx1"/>
                </a:solidFill>
              </a:rPr>
              <a:t>If have done well, less likely to listen to advice on improvements during lessons.  The aim is to improve the student, not the work.</a:t>
            </a:r>
          </a:p>
          <a:p>
            <a:pPr marL="457200" indent="-457200">
              <a:buFont typeface="Arial" panose="020B0604020202020204" pitchFamily="34" charset="0"/>
              <a:buChar char="•"/>
            </a:pPr>
            <a:r>
              <a:rPr lang="en-GB" sz="2800" dirty="0">
                <a:solidFill>
                  <a:schemeClr val="tx1"/>
                </a:solidFill>
              </a:rPr>
              <a:t>Individual questions won’t be repeated on the real exams, but the strategies will.</a:t>
            </a:r>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Mock Results</a:t>
            </a:r>
          </a:p>
        </p:txBody>
      </p:sp>
    </p:spTree>
    <p:extLst>
      <p:ext uri="{BB962C8B-B14F-4D97-AF65-F5344CB8AC3E}">
        <p14:creationId xmlns:p14="http://schemas.microsoft.com/office/powerpoint/2010/main" val="2604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259384" y="258360"/>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Mock Results</a:t>
            </a:r>
          </a:p>
        </p:txBody>
      </p:sp>
      <p:pic>
        <p:nvPicPr>
          <p:cNvPr id="7" name="Picture 6" descr="A group of girls posing for a photo&#10;&#10;Description automatically generated">
            <a:extLst>
              <a:ext uri="{FF2B5EF4-FFF2-40B4-BE49-F238E27FC236}">
                <a16:creationId xmlns:a16="http://schemas.microsoft.com/office/drawing/2014/main" id="{CDBBB923-3485-41C7-9D20-3452D30883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479" b="22514"/>
          <a:stretch/>
        </p:blipFill>
        <p:spPr>
          <a:xfrm>
            <a:off x="8042724" y="1364776"/>
            <a:ext cx="3542850" cy="2232248"/>
          </a:xfrm>
          <a:prstGeom prst="roundRect">
            <a:avLst>
              <a:gd name="adj" fmla="val 8594"/>
            </a:avLst>
          </a:prstGeom>
          <a:solidFill>
            <a:srgbClr val="FFFFFF">
              <a:shade val="85000"/>
            </a:srgbClr>
          </a:solidFill>
          <a:ln>
            <a:noFill/>
          </a:ln>
          <a:effectLst/>
        </p:spPr>
      </p:pic>
      <p:pic>
        <p:nvPicPr>
          <p:cNvPr id="8" name="Picture 7" descr="A group of young men standing in a room with papers&#10;&#10;Description automatically generated">
            <a:extLst>
              <a:ext uri="{FF2B5EF4-FFF2-40B4-BE49-F238E27FC236}">
                <a16:creationId xmlns:a16="http://schemas.microsoft.com/office/drawing/2014/main" id="{B5D4C96E-6702-4198-A54B-3D8D16255C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0164" b="19094"/>
          <a:stretch/>
        </p:blipFill>
        <p:spPr>
          <a:xfrm>
            <a:off x="8042724" y="3856045"/>
            <a:ext cx="3542850" cy="2506292"/>
          </a:xfrm>
          <a:prstGeom prst="roundRect">
            <a:avLst>
              <a:gd name="adj" fmla="val 8594"/>
            </a:avLst>
          </a:prstGeom>
          <a:solidFill>
            <a:srgbClr val="FFFFFF">
              <a:shade val="85000"/>
            </a:srgbClr>
          </a:solidFill>
          <a:ln>
            <a:noFill/>
          </a:ln>
          <a:effectLst/>
        </p:spPr>
      </p:pic>
      <p:sp>
        <p:nvSpPr>
          <p:cNvPr id="9" name="Content Placeholder 2">
            <a:extLst>
              <a:ext uri="{FF2B5EF4-FFF2-40B4-BE49-F238E27FC236}">
                <a16:creationId xmlns:a16="http://schemas.microsoft.com/office/drawing/2014/main" id="{6B1FBCF2-EB2D-452E-979E-FFB4DBFD5D54}"/>
              </a:ext>
            </a:extLst>
          </p:cNvPr>
          <p:cNvSpPr txBox="1">
            <a:spLocks/>
          </p:cNvSpPr>
          <p:nvPr/>
        </p:nvSpPr>
        <p:spPr>
          <a:xfrm>
            <a:off x="771084" y="1857032"/>
            <a:ext cx="7141948" cy="42947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1200"/>
              </a:spcBef>
              <a:spcAft>
                <a:spcPts val="1200"/>
              </a:spcAft>
              <a:buClr>
                <a:srgbClr val="FFFF00"/>
              </a:buClr>
              <a:buSzPct val="120000"/>
              <a:buNone/>
            </a:pPr>
            <a:r>
              <a:rPr lang="en-GB" sz="2800" dirty="0">
                <a:latin typeface="Segoe UI Semibold" panose="020B0702040204020203" pitchFamily="34" charset="0"/>
                <a:cs typeface="Segoe UI Semibold" panose="020B0702040204020203" pitchFamily="34" charset="0"/>
              </a:rPr>
              <a:t>GCSE results are never much higher than mock results…</a:t>
            </a:r>
          </a:p>
          <a:p>
            <a:pPr marL="0" indent="0">
              <a:lnSpc>
                <a:spcPct val="110000"/>
              </a:lnSpc>
              <a:spcBef>
                <a:spcPts val="1200"/>
              </a:spcBef>
              <a:spcAft>
                <a:spcPts val="1200"/>
              </a:spcAft>
              <a:buClr>
                <a:srgbClr val="FFFF00"/>
              </a:buClr>
              <a:buSzPct val="120000"/>
              <a:buNone/>
            </a:pPr>
            <a:r>
              <a:rPr lang="en-GB" sz="2800" dirty="0">
                <a:latin typeface="Segoe UI Semibold" panose="020B0702040204020203" pitchFamily="34" charset="0"/>
                <a:cs typeface="Segoe UI Semibold" panose="020B0702040204020203" pitchFamily="34" charset="0"/>
              </a:rPr>
              <a:t>These will give a good indication of your actual grades so you can plan accordingly.</a:t>
            </a:r>
          </a:p>
        </p:txBody>
      </p:sp>
    </p:spTree>
    <p:extLst>
      <p:ext uri="{BB962C8B-B14F-4D97-AF65-F5344CB8AC3E}">
        <p14:creationId xmlns:p14="http://schemas.microsoft.com/office/powerpoint/2010/main" val="286714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259384" y="258360"/>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Advice from Year 12</a:t>
            </a:r>
          </a:p>
        </p:txBody>
      </p:sp>
      <p:sp>
        <p:nvSpPr>
          <p:cNvPr id="2" name="Speech Bubble: Rectangle 1">
            <a:extLst>
              <a:ext uri="{FF2B5EF4-FFF2-40B4-BE49-F238E27FC236}">
                <a16:creationId xmlns:a16="http://schemas.microsoft.com/office/drawing/2014/main" id="{F1A1020A-8576-41E8-ABBC-BF6C84A14BB6}"/>
              </a:ext>
            </a:extLst>
          </p:cNvPr>
          <p:cNvSpPr/>
          <p:nvPr/>
        </p:nvSpPr>
        <p:spPr>
          <a:xfrm>
            <a:off x="911424" y="4437112"/>
            <a:ext cx="3528392" cy="1440160"/>
          </a:xfrm>
          <a:prstGeom prst="wedgeRectCallout">
            <a:avLst>
              <a:gd name="adj1" fmla="val -66336"/>
              <a:gd name="adj2" fmla="val 964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Segoe UI Semibold" panose="020B0702040204020203" pitchFamily="34" charset="0"/>
                <a:cs typeface="Segoe UI Semibold" panose="020B0702040204020203" pitchFamily="34" charset="0"/>
              </a:rPr>
              <a:t>Make the most of help from your teachers.</a:t>
            </a:r>
            <a:r>
              <a:rPr lang="en-GB" dirty="0"/>
              <a:t>!</a:t>
            </a:r>
          </a:p>
        </p:txBody>
      </p:sp>
      <p:sp>
        <p:nvSpPr>
          <p:cNvPr id="10" name="Speech Bubble: Rectangle 9">
            <a:extLst>
              <a:ext uri="{FF2B5EF4-FFF2-40B4-BE49-F238E27FC236}">
                <a16:creationId xmlns:a16="http://schemas.microsoft.com/office/drawing/2014/main" id="{7611A696-1D64-491B-87B9-10EF2202D30D}"/>
              </a:ext>
            </a:extLst>
          </p:cNvPr>
          <p:cNvSpPr/>
          <p:nvPr/>
        </p:nvSpPr>
        <p:spPr>
          <a:xfrm>
            <a:off x="1919536" y="1988840"/>
            <a:ext cx="3528392" cy="1440160"/>
          </a:xfrm>
          <a:prstGeom prst="wedgeRectCallout">
            <a:avLst>
              <a:gd name="adj1" fmla="val -98278"/>
              <a:gd name="adj2" fmla="val 846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Segoe UI Semibold" panose="020B0702040204020203" pitchFamily="34" charset="0"/>
                <a:cs typeface="Segoe UI Semibold" panose="020B0702040204020203" pitchFamily="34" charset="0"/>
              </a:rPr>
              <a:t>Start revising as soon as possible</a:t>
            </a:r>
            <a:r>
              <a:rPr lang="en-GB" dirty="0"/>
              <a:t>!</a:t>
            </a:r>
          </a:p>
        </p:txBody>
      </p:sp>
      <p:sp>
        <p:nvSpPr>
          <p:cNvPr id="12" name="Speech Bubble: Rectangle 11">
            <a:extLst>
              <a:ext uri="{FF2B5EF4-FFF2-40B4-BE49-F238E27FC236}">
                <a16:creationId xmlns:a16="http://schemas.microsoft.com/office/drawing/2014/main" id="{8D0E61BA-F408-42FA-AC4A-3D60CF3391D1}"/>
              </a:ext>
            </a:extLst>
          </p:cNvPr>
          <p:cNvSpPr/>
          <p:nvPr/>
        </p:nvSpPr>
        <p:spPr>
          <a:xfrm>
            <a:off x="6960096" y="1529076"/>
            <a:ext cx="3528392" cy="1440160"/>
          </a:xfrm>
          <a:prstGeom prst="wedgeRectCallout">
            <a:avLst>
              <a:gd name="adj1" fmla="val 77103"/>
              <a:gd name="adj2" fmla="val 898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Segoe UI Semibold" panose="020B0702040204020203" pitchFamily="34" charset="0"/>
                <a:cs typeface="Segoe UI Semibold" panose="020B0702040204020203" pitchFamily="34" charset="0"/>
              </a:rPr>
              <a:t>Actually pay attention in class!</a:t>
            </a:r>
            <a:endParaRPr lang="en-GB" dirty="0"/>
          </a:p>
        </p:txBody>
      </p:sp>
      <p:sp>
        <p:nvSpPr>
          <p:cNvPr id="13" name="Speech Bubble: Rectangle 12">
            <a:extLst>
              <a:ext uri="{FF2B5EF4-FFF2-40B4-BE49-F238E27FC236}">
                <a16:creationId xmlns:a16="http://schemas.microsoft.com/office/drawing/2014/main" id="{137BB343-34C5-459D-94ED-6CA62ADA3620}"/>
              </a:ext>
            </a:extLst>
          </p:cNvPr>
          <p:cNvSpPr/>
          <p:nvPr/>
        </p:nvSpPr>
        <p:spPr>
          <a:xfrm>
            <a:off x="7133250" y="3888765"/>
            <a:ext cx="3528392" cy="2109100"/>
          </a:xfrm>
          <a:prstGeom prst="wedgeRectCallout">
            <a:avLst>
              <a:gd name="adj1" fmla="val 78007"/>
              <a:gd name="adj2" fmla="val 696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Segoe UI Semibold" panose="020B0702040204020203" pitchFamily="34" charset="0"/>
                <a:cs typeface="Segoe UI Semibold" panose="020B0702040204020203" pitchFamily="34" charset="0"/>
              </a:rPr>
              <a:t>Teachers know exactly what’s going to come up so listen to them!</a:t>
            </a:r>
            <a:endParaRPr lang="en-GB" dirty="0"/>
          </a:p>
        </p:txBody>
      </p:sp>
    </p:spTree>
    <p:extLst>
      <p:ext uri="{BB962C8B-B14F-4D97-AF65-F5344CB8AC3E}">
        <p14:creationId xmlns:p14="http://schemas.microsoft.com/office/powerpoint/2010/main" val="22760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3E4066-7236-401E-B3DE-728AE5CA8FCD}"/>
              </a:ext>
            </a:extLst>
          </p:cNvPr>
          <p:cNvSpPr txBox="1"/>
          <p:nvPr/>
        </p:nvSpPr>
        <p:spPr>
          <a:xfrm>
            <a:off x="0" y="1988840"/>
            <a:ext cx="11928648" cy="3293209"/>
          </a:xfrm>
          <a:prstGeom prst="rect">
            <a:avLst/>
          </a:prstGeom>
          <a:noFill/>
        </p:spPr>
        <p:txBody>
          <a:bodyPr wrap="square" rtlCol="0">
            <a:spAutoFit/>
          </a:bodyPr>
          <a:lstStyle/>
          <a:p>
            <a:pPr algn="ctr"/>
            <a:r>
              <a:rPr lang="en-GB" sz="4800" b="1" dirty="0">
                <a:solidFill>
                  <a:srgbClr val="44508C"/>
                </a:solidFill>
                <a:latin typeface="Segoe UI Semibold" panose="020B0702040204020203" pitchFamily="34" charset="0"/>
                <a:cs typeface="Segoe UI Semibold" panose="020B0702040204020203" pitchFamily="34" charset="0"/>
              </a:rPr>
              <a:t>Year 11 Timeline </a:t>
            </a:r>
          </a:p>
          <a:p>
            <a:pPr algn="ctr"/>
            <a:r>
              <a:rPr lang="en-GB" sz="4800" b="1" dirty="0">
                <a:solidFill>
                  <a:srgbClr val="44508C"/>
                </a:solidFill>
                <a:latin typeface="Segoe UI Semibold" panose="020B0702040204020203" pitchFamily="34" charset="0"/>
                <a:cs typeface="Segoe UI Semibold" panose="020B0702040204020203" pitchFamily="34" charset="0"/>
              </a:rPr>
              <a:t>&amp;</a:t>
            </a:r>
          </a:p>
          <a:p>
            <a:pPr algn="ctr"/>
            <a:r>
              <a:rPr lang="en-GB" sz="4800" b="1" dirty="0">
                <a:solidFill>
                  <a:srgbClr val="44508C"/>
                </a:solidFill>
                <a:latin typeface="Segoe UI Semibold" panose="020B0702040204020203" pitchFamily="34" charset="0"/>
                <a:cs typeface="Segoe UI Semibold" panose="020B0702040204020203" pitchFamily="34" charset="0"/>
              </a:rPr>
              <a:t>Preparation for Mock Examinations</a:t>
            </a:r>
          </a:p>
          <a:p>
            <a:pPr algn="ctr"/>
            <a:endParaRPr lang="en-GB" sz="3200" dirty="0">
              <a:solidFill>
                <a:srgbClr val="44508C"/>
              </a:solidFill>
              <a:latin typeface="Segoe UI Semibold" panose="020B0702040204020203" pitchFamily="34" charset="0"/>
              <a:cs typeface="Segoe UI Semibold" panose="020B0702040204020203" pitchFamily="34" charset="0"/>
            </a:endParaRPr>
          </a:p>
          <a:p>
            <a:pPr algn="ctr"/>
            <a:r>
              <a:rPr lang="en-GB" sz="3200" dirty="0">
                <a:solidFill>
                  <a:srgbClr val="44508C"/>
                </a:solidFill>
                <a:latin typeface="Segoe UI Semibold" panose="020B0702040204020203" pitchFamily="34" charset="0"/>
                <a:cs typeface="Segoe UI Semibold" panose="020B0702040204020203" pitchFamily="34" charset="0"/>
              </a:rPr>
              <a:t>Hannah Evans – Deputy Headteacher</a:t>
            </a:r>
            <a:endParaRPr lang="en-GB" sz="2800" i="1" dirty="0">
              <a:solidFill>
                <a:srgbClr val="44508C"/>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347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18296"/>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AFB5559C-1BC2-42A1-83F7-A3B2C8A48012}"/>
              </a:ext>
            </a:extLst>
          </p:cNvPr>
          <p:cNvSpPr>
            <a:spLocks noGrp="1"/>
          </p:cNvSpPr>
          <p:nvPr>
            <p:ph type="title"/>
          </p:nvPr>
        </p:nvSpPr>
        <p:spPr>
          <a:xfrm>
            <a:off x="609600" y="836712"/>
            <a:ext cx="10972800" cy="1143000"/>
          </a:xfrm>
        </p:spPr>
        <p:txBody>
          <a:bodyPr>
            <a:normAutofit/>
          </a:bodyPr>
          <a:lstStyle/>
          <a:p>
            <a:r>
              <a:rPr lang="en-GB" sz="5400" dirty="0">
                <a:solidFill>
                  <a:srgbClr val="4F81BD"/>
                </a:solidFill>
                <a:latin typeface="Arial Black" panose="020B0A04020102020204" pitchFamily="34" charset="0"/>
              </a:rPr>
              <a:t>16-18 Pathways</a:t>
            </a:r>
          </a:p>
        </p:txBody>
      </p:sp>
      <p:sp>
        <p:nvSpPr>
          <p:cNvPr id="7" name="TextBox 6">
            <a:extLst>
              <a:ext uri="{FF2B5EF4-FFF2-40B4-BE49-F238E27FC236}">
                <a16:creationId xmlns:a16="http://schemas.microsoft.com/office/drawing/2014/main" id="{13AA84CE-789C-4145-BDF5-F38995A1CAEB}"/>
              </a:ext>
            </a:extLst>
          </p:cNvPr>
          <p:cNvSpPr txBox="1"/>
          <p:nvPr/>
        </p:nvSpPr>
        <p:spPr>
          <a:xfrm>
            <a:off x="1487488" y="1979712"/>
            <a:ext cx="9289032"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a:t>The process whereby we support students to make informed decisions about their future after Year 11</a:t>
            </a:r>
          </a:p>
          <a:p>
            <a:pPr marL="285750" indent="-285750">
              <a:buFont typeface="Arial" panose="020B0604020202020204" pitchFamily="34" charset="0"/>
              <a:buChar char="•"/>
            </a:pPr>
            <a:r>
              <a:rPr lang="en-GB" sz="3200" dirty="0"/>
              <a:t>1-1 meetings have taken place with the Senior Team, Head of Year, Sixth Form Team and our Careers Advisor to discuss students’ initial thoughts</a:t>
            </a:r>
          </a:p>
          <a:p>
            <a:pPr marL="285750" indent="-285750">
              <a:buFont typeface="Arial" panose="020B0604020202020204" pitchFamily="34" charset="0"/>
              <a:buChar char="•"/>
            </a:pPr>
            <a:r>
              <a:rPr lang="en-GB" sz="3200" dirty="0"/>
              <a:t>Used the Year 10 mock exam data</a:t>
            </a:r>
          </a:p>
          <a:p>
            <a:pPr marL="285750" indent="-285750">
              <a:buFont typeface="Arial" panose="020B0604020202020204" pitchFamily="34" charset="0"/>
              <a:buChar char="•"/>
            </a:pPr>
            <a:r>
              <a:rPr lang="en-GB" sz="3200" dirty="0"/>
              <a:t>Planning how we can support the next steps</a:t>
            </a:r>
          </a:p>
        </p:txBody>
      </p:sp>
    </p:spTree>
    <p:extLst>
      <p:ext uri="{BB962C8B-B14F-4D97-AF65-F5344CB8AC3E}">
        <p14:creationId xmlns:p14="http://schemas.microsoft.com/office/powerpoint/2010/main" val="322665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with a wood paneled roof&#10;&#10;Description automatically generated with medium confidence">
            <a:extLst>
              <a:ext uri="{FF2B5EF4-FFF2-40B4-BE49-F238E27FC236}">
                <a16:creationId xmlns:a16="http://schemas.microsoft.com/office/drawing/2014/main" id="{30309E56-3D35-4F96-A33A-BD8A719759C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9376" y="548680"/>
            <a:ext cx="7416824" cy="5613298"/>
          </a:xfrm>
          <a:prstGeom prst="rect">
            <a:avLst/>
          </a:prstGeom>
        </p:spPr>
      </p:pic>
      <p:sp>
        <p:nvSpPr>
          <p:cNvPr id="4" name="TextBox 3">
            <a:extLst>
              <a:ext uri="{FF2B5EF4-FFF2-40B4-BE49-F238E27FC236}">
                <a16:creationId xmlns:a16="http://schemas.microsoft.com/office/drawing/2014/main" id="{93DAF02F-D86B-4594-A55D-8DE2437DF252}"/>
              </a:ext>
            </a:extLst>
          </p:cNvPr>
          <p:cNvSpPr txBox="1"/>
          <p:nvPr/>
        </p:nvSpPr>
        <p:spPr>
          <a:xfrm>
            <a:off x="7896200" y="515576"/>
            <a:ext cx="4104456" cy="5468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4508C"/>
                </a:solidFill>
                <a:effectLst/>
                <a:uLnTx/>
                <a:uFillTx/>
                <a:latin typeface="Arial" panose="020B0604020202020204" pitchFamily="34" charset="0"/>
                <a:ea typeface="+mn-ea"/>
                <a:cs typeface="Arial" panose="020B0604020202020204" pitchFamily="34" charset="0"/>
              </a:rPr>
              <a:t>Sixth Form Open Evening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b="1" baseline="30000" dirty="0">
              <a:solidFill>
                <a:srgbClr val="44508C"/>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srgbClr val="44508C"/>
                </a:solidFill>
                <a:latin typeface="Arial" panose="020B0604020202020204" pitchFamily="34" charset="0"/>
                <a:cs typeface="Arial" panose="020B0604020202020204" pitchFamily="34" charset="0"/>
              </a:rPr>
              <a:t>Thursday 6th November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4508C"/>
                </a:solidFill>
                <a:effectLst/>
                <a:uLnTx/>
                <a:uFillTx/>
                <a:latin typeface="Arial" panose="020B0604020202020204" pitchFamily="34" charset="0"/>
                <a:ea typeface="+mn-ea"/>
                <a:cs typeface="Arial" panose="020B0604020202020204" pitchFamily="34" charset="0"/>
              </a:rPr>
              <a:t>5.30 – 7.30pm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4508C"/>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508C"/>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291BCE10-8127-44E4-B160-EC95195A478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72264" y="5013176"/>
            <a:ext cx="2574596" cy="1740742"/>
          </a:xfrm>
          <a:prstGeom prst="rect">
            <a:avLst/>
          </a:prstGeom>
        </p:spPr>
      </p:pic>
    </p:spTree>
    <p:extLst>
      <p:ext uri="{BB962C8B-B14F-4D97-AF65-F5344CB8AC3E}">
        <p14:creationId xmlns:p14="http://schemas.microsoft.com/office/powerpoint/2010/main" val="120657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18296"/>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Sixth Form: Subjects</a:t>
            </a:r>
          </a:p>
        </p:txBody>
      </p:sp>
      <p:sp>
        <p:nvSpPr>
          <p:cNvPr id="3" name="TextBox 2">
            <a:extLst>
              <a:ext uri="{FF2B5EF4-FFF2-40B4-BE49-F238E27FC236}">
                <a16:creationId xmlns:a16="http://schemas.microsoft.com/office/drawing/2014/main" id="{8E71198A-D3B1-4ED1-B3C5-6B018ED00280}"/>
              </a:ext>
            </a:extLst>
          </p:cNvPr>
          <p:cNvSpPr txBox="1"/>
          <p:nvPr/>
        </p:nvSpPr>
        <p:spPr>
          <a:xfrm>
            <a:off x="424873" y="1085272"/>
            <a:ext cx="11413737" cy="5509200"/>
          </a:xfrm>
          <a:prstGeom prst="rect">
            <a:avLst/>
          </a:prstGeom>
          <a:noFill/>
        </p:spPr>
        <p:txBody>
          <a:bodyPr wrap="square" numCol="3" rtlCol="0">
            <a:spAutoFit/>
          </a:bodyPr>
          <a:lstStyle/>
          <a:p>
            <a:pPr marL="285750" indent="-285750">
              <a:buFont typeface="Arial" panose="020B0604020202020204" pitchFamily="34" charset="0"/>
              <a:buChar char="•"/>
            </a:pPr>
            <a:r>
              <a:rPr lang="en-GB" sz="3200" dirty="0"/>
              <a:t>Biology</a:t>
            </a:r>
          </a:p>
          <a:p>
            <a:pPr marL="285750" indent="-285750">
              <a:buFont typeface="Arial" panose="020B0604020202020204" pitchFamily="34" charset="0"/>
              <a:buChar char="•"/>
            </a:pPr>
            <a:r>
              <a:rPr lang="en-GB" sz="3200" dirty="0"/>
              <a:t>Business</a:t>
            </a:r>
          </a:p>
          <a:p>
            <a:pPr marL="285750" indent="-285750">
              <a:buFont typeface="Arial" panose="020B0604020202020204" pitchFamily="34" charset="0"/>
              <a:buChar char="•"/>
            </a:pPr>
            <a:r>
              <a:rPr lang="en-GB" sz="3200" dirty="0"/>
              <a:t>Criminology</a:t>
            </a:r>
          </a:p>
          <a:p>
            <a:pPr marL="285750" indent="-285750">
              <a:buFont typeface="Arial" panose="020B0604020202020204" pitchFamily="34" charset="0"/>
              <a:buChar char="•"/>
            </a:pPr>
            <a:r>
              <a:rPr lang="en-GB" sz="3200" dirty="0"/>
              <a:t>Drama</a:t>
            </a:r>
          </a:p>
          <a:p>
            <a:pPr marL="285750" indent="-285750">
              <a:buFont typeface="Arial" panose="020B0604020202020204" pitchFamily="34" charset="0"/>
              <a:buChar char="•"/>
            </a:pPr>
            <a:r>
              <a:rPr lang="en-GB" sz="3200" dirty="0"/>
              <a:t>French</a:t>
            </a:r>
          </a:p>
          <a:p>
            <a:pPr marL="285750" indent="-285750">
              <a:buFont typeface="Arial" panose="020B0604020202020204" pitchFamily="34" charset="0"/>
              <a:buChar char="•"/>
            </a:pPr>
            <a:r>
              <a:rPr lang="en-GB" sz="3200" dirty="0"/>
              <a:t>Maths</a:t>
            </a:r>
          </a:p>
          <a:p>
            <a:pPr marL="285750" indent="-285750">
              <a:buFont typeface="Arial" panose="020B0604020202020204" pitchFamily="34" charset="0"/>
              <a:buChar char="•"/>
            </a:pPr>
            <a:r>
              <a:rPr lang="en-GB" sz="3200" dirty="0"/>
              <a:t>Media Studies</a:t>
            </a:r>
          </a:p>
          <a:p>
            <a:pPr marL="285750" indent="-285750">
              <a:buFont typeface="Arial" panose="020B0604020202020204" pitchFamily="34" charset="0"/>
              <a:buChar char="•"/>
            </a:pPr>
            <a:r>
              <a:rPr lang="en-GB" sz="3200" dirty="0"/>
              <a:t>Chemistry</a:t>
            </a:r>
          </a:p>
          <a:p>
            <a:pPr marL="285750" indent="-285750">
              <a:buFont typeface="Arial" panose="020B0604020202020204" pitchFamily="34" charset="0"/>
              <a:buChar char="•"/>
            </a:pPr>
            <a:r>
              <a:rPr lang="en-GB" sz="3200" dirty="0"/>
              <a:t>Computer Science</a:t>
            </a:r>
          </a:p>
          <a:p>
            <a:pPr marL="285750" indent="-285750">
              <a:buFont typeface="Arial" panose="020B0604020202020204" pitchFamily="34" charset="0"/>
              <a:buChar char="•"/>
            </a:pPr>
            <a:r>
              <a:rPr lang="en-GB" sz="3200" dirty="0"/>
              <a:t>D&amp;T: 3D Design</a:t>
            </a:r>
          </a:p>
          <a:p>
            <a:pPr marL="285750" indent="-285750">
              <a:buFont typeface="Arial" panose="020B0604020202020204" pitchFamily="34" charset="0"/>
              <a:buChar char="•"/>
            </a:pPr>
            <a:r>
              <a:rPr lang="en-GB" sz="3200" dirty="0"/>
              <a:t>History</a:t>
            </a:r>
          </a:p>
          <a:p>
            <a:pPr marL="285750" indent="-285750">
              <a:buFont typeface="Arial" panose="020B0604020202020204" pitchFamily="34" charset="0"/>
              <a:buChar char="•"/>
            </a:pPr>
            <a:r>
              <a:rPr lang="en-GB" sz="3200" dirty="0"/>
              <a:t>Food Technology</a:t>
            </a:r>
          </a:p>
          <a:p>
            <a:pPr marL="285750" indent="-285750">
              <a:buFont typeface="Arial" panose="020B0604020202020204" pitchFamily="34" charset="0"/>
              <a:buChar char="•"/>
            </a:pPr>
            <a:r>
              <a:rPr lang="en-GB" sz="3200" dirty="0"/>
              <a:t>Geology</a:t>
            </a:r>
          </a:p>
          <a:p>
            <a:pPr marL="285750" indent="-285750">
              <a:buFont typeface="Arial" panose="020B0604020202020204" pitchFamily="34" charset="0"/>
              <a:buChar char="•"/>
            </a:pPr>
            <a:r>
              <a:rPr lang="en-GB" sz="3200" dirty="0"/>
              <a:t>Psychology</a:t>
            </a:r>
          </a:p>
          <a:p>
            <a:pPr marL="285750" indent="-285750">
              <a:buFont typeface="Arial" panose="020B0604020202020204" pitchFamily="34" charset="0"/>
              <a:buChar char="•"/>
            </a:pPr>
            <a:r>
              <a:rPr lang="en-GB" sz="3200" dirty="0"/>
              <a:t>Music</a:t>
            </a:r>
          </a:p>
          <a:p>
            <a:pPr marL="285750" indent="-285750">
              <a:buFont typeface="Arial" panose="020B0604020202020204" pitchFamily="34" charset="0"/>
              <a:buChar char="•"/>
            </a:pPr>
            <a:r>
              <a:rPr lang="en-GB" sz="3200" dirty="0"/>
              <a:t>Photography</a:t>
            </a:r>
          </a:p>
          <a:p>
            <a:pPr marL="285750" indent="-285750">
              <a:buFont typeface="Arial" panose="020B0604020202020204" pitchFamily="34" charset="0"/>
              <a:buChar char="•"/>
            </a:pPr>
            <a:r>
              <a:rPr lang="en-GB" sz="3200" dirty="0"/>
              <a:t>Economics</a:t>
            </a:r>
          </a:p>
          <a:p>
            <a:pPr marL="285750" indent="-285750">
              <a:buFont typeface="Arial" panose="020B0604020202020204" pitchFamily="34" charset="0"/>
              <a:buChar char="•"/>
            </a:pPr>
            <a:r>
              <a:rPr lang="en-GB" sz="3200" dirty="0"/>
              <a:t>English Language</a:t>
            </a:r>
          </a:p>
          <a:p>
            <a:pPr marL="285750" indent="-285750">
              <a:buFont typeface="Arial" panose="020B0604020202020204" pitchFamily="34" charset="0"/>
              <a:buChar char="•"/>
            </a:pPr>
            <a:r>
              <a:rPr lang="en-GB" sz="3200" dirty="0"/>
              <a:t>English Literature</a:t>
            </a:r>
          </a:p>
          <a:p>
            <a:pPr marL="285750" indent="-285750">
              <a:buFont typeface="Arial" panose="020B0604020202020204" pitchFamily="34" charset="0"/>
              <a:buChar char="•"/>
            </a:pPr>
            <a:r>
              <a:rPr lang="en-GB" sz="3200" dirty="0"/>
              <a:t>Geography</a:t>
            </a:r>
          </a:p>
          <a:p>
            <a:pPr marL="285750" indent="-285750">
              <a:buFont typeface="Arial" panose="020B0604020202020204" pitchFamily="34" charset="0"/>
              <a:buChar char="•"/>
            </a:pPr>
            <a:r>
              <a:rPr lang="en-GB" sz="3200" dirty="0"/>
              <a:t>Sociology</a:t>
            </a:r>
          </a:p>
          <a:p>
            <a:pPr marL="285750" indent="-285750">
              <a:buFont typeface="Arial" panose="020B0604020202020204" pitchFamily="34" charset="0"/>
              <a:buChar char="•"/>
            </a:pPr>
            <a:r>
              <a:rPr lang="en-GB" sz="3200" dirty="0"/>
              <a:t>Physics</a:t>
            </a:r>
          </a:p>
          <a:p>
            <a:pPr marL="285750" indent="-285750">
              <a:buFont typeface="Arial" panose="020B0604020202020204" pitchFamily="34" charset="0"/>
              <a:buChar char="•"/>
            </a:pPr>
            <a:r>
              <a:rPr lang="en-GB" sz="3200" dirty="0"/>
              <a:t>Fine Art/Graphic Art</a:t>
            </a:r>
          </a:p>
          <a:p>
            <a:pPr marL="285750" indent="-285750">
              <a:buFont typeface="Arial" panose="020B0604020202020204" pitchFamily="34" charset="0"/>
              <a:buChar char="•"/>
            </a:pPr>
            <a:r>
              <a:rPr lang="en-GB" sz="3200" dirty="0"/>
              <a:t>Film Studies</a:t>
            </a:r>
          </a:p>
          <a:p>
            <a:pPr marL="285750" indent="-285750">
              <a:buFont typeface="Arial" panose="020B0604020202020204" pitchFamily="34" charset="0"/>
              <a:buChar char="•"/>
            </a:pPr>
            <a:r>
              <a:rPr lang="en-GB" sz="3200" dirty="0"/>
              <a:t>German</a:t>
            </a:r>
          </a:p>
          <a:p>
            <a:pPr marL="285750" indent="-285750">
              <a:buFont typeface="Arial" panose="020B0604020202020204" pitchFamily="34" charset="0"/>
              <a:buChar char="•"/>
            </a:pPr>
            <a:r>
              <a:rPr lang="en-GB" sz="3200" dirty="0"/>
              <a:t>Physical Education</a:t>
            </a:r>
          </a:p>
          <a:p>
            <a:pPr marL="285750" indent="-285750">
              <a:buFont typeface="Arial" panose="020B0604020202020204" pitchFamily="34" charset="0"/>
              <a:buChar char="•"/>
            </a:pPr>
            <a:r>
              <a:rPr lang="en-GB" sz="3200" dirty="0"/>
              <a:t>Politics</a:t>
            </a:r>
          </a:p>
          <a:p>
            <a:pPr marL="285750" indent="-285750">
              <a:buFont typeface="Arial" panose="020B0604020202020204" pitchFamily="34" charset="0"/>
              <a:buChar char="•"/>
            </a:pPr>
            <a:r>
              <a:rPr lang="en-GB" sz="3200" dirty="0"/>
              <a:t>Further Maths</a:t>
            </a:r>
          </a:p>
          <a:p>
            <a:pPr marL="285750" indent="-285750">
              <a:buFont typeface="Arial" panose="020B0604020202020204" pitchFamily="34" charset="0"/>
              <a:buChar char="•"/>
            </a:pPr>
            <a:r>
              <a:rPr lang="en-GB" sz="3200" dirty="0"/>
              <a:t>Core Maths</a:t>
            </a:r>
          </a:p>
          <a:p>
            <a:pPr marL="285750" indent="-285750">
              <a:buFont typeface="Arial" panose="020B0604020202020204" pitchFamily="34" charset="0"/>
              <a:buChar char="•"/>
            </a:pPr>
            <a:r>
              <a:rPr lang="en-GB" sz="3200" dirty="0"/>
              <a:t>BTEC Art</a:t>
            </a:r>
          </a:p>
        </p:txBody>
      </p:sp>
    </p:spTree>
    <p:extLst>
      <p:ext uri="{BB962C8B-B14F-4D97-AF65-F5344CB8AC3E}">
        <p14:creationId xmlns:p14="http://schemas.microsoft.com/office/powerpoint/2010/main" val="1471176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18296"/>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Sixth Form Open Evening</a:t>
            </a:r>
          </a:p>
        </p:txBody>
      </p:sp>
      <p:sp>
        <p:nvSpPr>
          <p:cNvPr id="3" name="TextBox 2">
            <a:extLst>
              <a:ext uri="{FF2B5EF4-FFF2-40B4-BE49-F238E27FC236}">
                <a16:creationId xmlns:a16="http://schemas.microsoft.com/office/drawing/2014/main" id="{8E71198A-D3B1-4ED1-B3C5-6B018ED00280}"/>
              </a:ext>
            </a:extLst>
          </p:cNvPr>
          <p:cNvSpPr txBox="1"/>
          <p:nvPr/>
        </p:nvSpPr>
        <p:spPr>
          <a:xfrm>
            <a:off x="893279" y="1929121"/>
            <a:ext cx="9705010" cy="2554545"/>
          </a:xfrm>
          <a:prstGeom prst="rect">
            <a:avLst/>
          </a:prstGeom>
          <a:noFill/>
        </p:spPr>
        <p:txBody>
          <a:bodyPr wrap="square" numCol="1" rtlCol="0">
            <a:spAutoFit/>
          </a:bodyPr>
          <a:lstStyle/>
          <a:p>
            <a:pPr marL="285750" indent="-285750">
              <a:buFont typeface="Arial" panose="020B0604020202020204" pitchFamily="34" charset="0"/>
              <a:buChar char="•"/>
            </a:pPr>
            <a:r>
              <a:rPr lang="en-GB" sz="3200" dirty="0"/>
              <a:t>Speak to subject specialist staff about the subjects they are interested in</a:t>
            </a:r>
          </a:p>
          <a:p>
            <a:pPr marL="285750" indent="-285750">
              <a:buFont typeface="Arial" panose="020B0604020202020204" pitchFamily="34" charset="0"/>
              <a:buChar char="•"/>
            </a:pPr>
            <a:r>
              <a:rPr lang="en-GB" sz="3200" dirty="0"/>
              <a:t>Learn more about how the course is assessed</a:t>
            </a:r>
          </a:p>
          <a:p>
            <a:pPr marL="285750" indent="-285750">
              <a:buFont typeface="Arial" panose="020B0604020202020204" pitchFamily="34" charset="0"/>
              <a:buChar char="•"/>
            </a:pPr>
            <a:r>
              <a:rPr lang="en-GB" sz="3200" dirty="0"/>
              <a:t>Discuss course content</a:t>
            </a:r>
          </a:p>
          <a:p>
            <a:pPr marL="285750" indent="-285750">
              <a:buFont typeface="Arial" panose="020B0604020202020204" pitchFamily="34" charset="0"/>
              <a:buChar char="•"/>
            </a:pPr>
            <a:r>
              <a:rPr lang="en-GB" sz="3200" dirty="0"/>
              <a:t>Understand the entry requirements</a:t>
            </a:r>
          </a:p>
        </p:txBody>
      </p:sp>
    </p:spTree>
    <p:extLst>
      <p:ext uri="{BB962C8B-B14F-4D97-AF65-F5344CB8AC3E}">
        <p14:creationId xmlns:p14="http://schemas.microsoft.com/office/powerpoint/2010/main" val="362434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18296"/>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Sixth Form</a:t>
            </a:r>
          </a:p>
        </p:txBody>
      </p:sp>
      <p:sp>
        <p:nvSpPr>
          <p:cNvPr id="2" name="TextBox 1">
            <a:extLst>
              <a:ext uri="{FF2B5EF4-FFF2-40B4-BE49-F238E27FC236}">
                <a16:creationId xmlns:a16="http://schemas.microsoft.com/office/drawing/2014/main" id="{05265369-5602-4356-9E34-E5048D5CEB35}"/>
              </a:ext>
            </a:extLst>
          </p:cNvPr>
          <p:cNvSpPr txBox="1"/>
          <p:nvPr/>
        </p:nvSpPr>
        <p:spPr>
          <a:xfrm>
            <a:off x="959816" y="1380768"/>
            <a:ext cx="10531752" cy="4247317"/>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mj-lt"/>
              </a:rPr>
              <a:t>The entry requirements are 5 GCSEs at grades 4-9 including Maths and either English Language or English Literature</a:t>
            </a:r>
          </a:p>
          <a:p>
            <a:endParaRPr lang="en-GB" sz="2800" dirty="0">
              <a:latin typeface="+mj-lt"/>
            </a:endParaRPr>
          </a:p>
          <a:p>
            <a:pPr marL="285750" indent="-285750">
              <a:buFont typeface="Arial" panose="020B0604020202020204" pitchFamily="34" charset="0"/>
              <a:buChar char="•"/>
            </a:pPr>
            <a:r>
              <a:rPr lang="en-GB" sz="2800" dirty="0">
                <a:latin typeface="+mj-lt"/>
              </a:rPr>
              <a:t>Additionally, students must meet the subject specific entry requirements for the courses they choose</a:t>
            </a:r>
          </a:p>
          <a:p>
            <a:pPr marL="285750" indent="-285750">
              <a:buFont typeface="Arial" panose="020B0604020202020204" pitchFamily="34" charset="0"/>
              <a:buChar char="•"/>
            </a:pPr>
            <a:endParaRPr lang="en-GB" sz="2800" dirty="0">
              <a:latin typeface="+mj-lt"/>
            </a:endParaRPr>
          </a:p>
          <a:p>
            <a:pPr marL="285750" indent="-285750">
              <a:buFont typeface="Arial" panose="020B0604020202020204" pitchFamily="34" charset="0"/>
              <a:buChar char="•"/>
            </a:pPr>
            <a:r>
              <a:rPr lang="en-GB" sz="2800" dirty="0">
                <a:effectLst/>
                <a:latin typeface="+mj-lt"/>
                <a:ea typeface="Calibri" panose="020F0502020204030204" pitchFamily="34" charset="0"/>
              </a:rPr>
              <a:t>We have these entry requirements to ensure that students can thrive in their chosen subjects and they allow classes to study the curriculum content in depth</a:t>
            </a:r>
            <a:endParaRPr lang="en-GB" sz="2800" dirty="0">
              <a:latin typeface="+mj-lt"/>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135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DEB5-D026-4CF2-94AD-7988D8BE732E}"/>
              </a:ext>
            </a:extLst>
          </p:cNvPr>
          <p:cNvSpPr>
            <a:spLocks noGrp="1"/>
          </p:cNvSpPr>
          <p:nvPr>
            <p:ph type="ctrTitle"/>
          </p:nvPr>
        </p:nvSpPr>
        <p:spPr>
          <a:xfrm>
            <a:off x="550415" y="694632"/>
            <a:ext cx="11097087" cy="2909702"/>
          </a:xfrm>
        </p:spPr>
        <p:txBody>
          <a:bodyPr>
            <a:normAutofit fontScale="90000"/>
          </a:bodyPr>
          <a:lstStyle/>
          <a:p>
            <a:r>
              <a:rPr lang="en-GB" sz="7200" b="1" dirty="0">
                <a:solidFill>
                  <a:schemeClr val="bg1"/>
                </a:solidFill>
              </a:rPr>
              <a:t> </a:t>
            </a:r>
            <a:br>
              <a:rPr lang="en-GB" sz="7200" b="1" dirty="0">
                <a:solidFill>
                  <a:schemeClr val="bg1"/>
                </a:solidFill>
              </a:rPr>
            </a:br>
            <a:r>
              <a:rPr lang="en-GB" sz="9800" b="1" dirty="0">
                <a:solidFill>
                  <a:schemeClr val="bg1"/>
                </a:solidFill>
              </a:rPr>
              <a:t> What next after </a:t>
            </a:r>
            <a:br>
              <a:rPr lang="en-GB" sz="9800" b="1" dirty="0">
                <a:solidFill>
                  <a:schemeClr val="bg1"/>
                </a:solidFill>
              </a:rPr>
            </a:br>
            <a:r>
              <a:rPr lang="en-GB" sz="9800" b="1" dirty="0">
                <a:solidFill>
                  <a:schemeClr val="bg1"/>
                </a:solidFill>
              </a:rPr>
              <a:t>year 11?</a:t>
            </a:r>
          </a:p>
        </p:txBody>
      </p:sp>
      <p:sp>
        <p:nvSpPr>
          <p:cNvPr id="3" name="Subtitle 2">
            <a:extLst>
              <a:ext uri="{FF2B5EF4-FFF2-40B4-BE49-F238E27FC236}">
                <a16:creationId xmlns:a16="http://schemas.microsoft.com/office/drawing/2014/main" id="{8A3D34FE-1A7C-441D-BEA3-C383A5D5BC0F}"/>
              </a:ext>
            </a:extLst>
          </p:cNvPr>
          <p:cNvSpPr>
            <a:spLocks noGrp="1"/>
          </p:cNvSpPr>
          <p:nvPr>
            <p:ph type="subTitle" idx="1"/>
          </p:nvPr>
        </p:nvSpPr>
        <p:spPr>
          <a:xfrm>
            <a:off x="1524000" y="3710866"/>
            <a:ext cx="9144000" cy="905522"/>
          </a:xfrm>
        </p:spPr>
        <p:txBody>
          <a:bodyPr>
            <a:normAutofit/>
          </a:bodyPr>
          <a:lstStyle/>
          <a:p>
            <a:r>
              <a:rPr lang="en-GB" sz="4400" dirty="0">
                <a:solidFill>
                  <a:schemeClr val="bg1"/>
                </a:solidFill>
              </a:rPr>
              <a:t>Richard Leach - Careers Coordinator </a:t>
            </a:r>
          </a:p>
        </p:txBody>
      </p:sp>
      <p:pic>
        <p:nvPicPr>
          <p:cNvPr id="5" name="Picture 4">
            <a:extLst>
              <a:ext uri="{FF2B5EF4-FFF2-40B4-BE49-F238E27FC236}">
                <a16:creationId xmlns:a16="http://schemas.microsoft.com/office/drawing/2014/main" id="{6CC2AE0D-8571-40AB-BC97-6F118522B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9957"/>
            <a:ext cx="12192000" cy="2428043"/>
          </a:xfrm>
          <a:prstGeom prst="rect">
            <a:avLst/>
          </a:prstGeom>
        </p:spPr>
      </p:pic>
      <p:pic>
        <p:nvPicPr>
          <p:cNvPr id="7" name="Picture 6">
            <a:extLst>
              <a:ext uri="{FF2B5EF4-FFF2-40B4-BE49-F238E27FC236}">
                <a16:creationId xmlns:a16="http://schemas.microsoft.com/office/drawing/2014/main" id="{825A1746-B451-4B6B-9F28-66E08EDB4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6447" y="8214"/>
            <a:ext cx="3225553" cy="686417"/>
          </a:xfrm>
          <a:prstGeom prst="rect">
            <a:avLst/>
          </a:prstGeom>
        </p:spPr>
      </p:pic>
    </p:spTree>
    <p:extLst>
      <p:ext uri="{BB962C8B-B14F-4D97-AF65-F5344CB8AC3E}">
        <p14:creationId xmlns:p14="http://schemas.microsoft.com/office/powerpoint/2010/main" val="3643328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9F7B-106F-4145-A20E-5D5B1A6B457E}"/>
              </a:ext>
            </a:extLst>
          </p:cNvPr>
          <p:cNvSpPr>
            <a:spLocks noGrp="1"/>
          </p:cNvSpPr>
          <p:nvPr>
            <p:ph type="title"/>
          </p:nvPr>
        </p:nvSpPr>
        <p:spPr/>
        <p:txBody>
          <a:bodyPr>
            <a:normAutofit/>
          </a:bodyPr>
          <a:lstStyle/>
          <a:p>
            <a:r>
              <a:rPr lang="en-GB" sz="6600" b="1" dirty="0">
                <a:solidFill>
                  <a:schemeClr val="bg1"/>
                </a:solidFill>
              </a:rPr>
              <a:t>Next Steps for year 11</a:t>
            </a:r>
          </a:p>
        </p:txBody>
      </p:sp>
      <p:sp>
        <p:nvSpPr>
          <p:cNvPr id="3" name="Content Placeholder 2">
            <a:extLst>
              <a:ext uri="{FF2B5EF4-FFF2-40B4-BE49-F238E27FC236}">
                <a16:creationId xmlns:a16="http://schemas.microsoft.com/office/drawing/2014/main" id="{6F3E7AB8-0286-4A0D-BEA8-819DC521D4B5}"/>
              </a:ext>
            </a:extLst>
          </p:cNvPr>
          <p:cNvSpPr>
            <a:spLocks noGrp="1"/>
          </p:cNvSpPr>
          <p:nvPr>
            <p:ph idx="1"/>
          </p:nvPr>
        </p:nvSpPr>
        <p:spPr>
          <a:xfrm>
            <a:off x="838200" y="1690687"/>
            <a:ext cx="10515600" cy="4486275"/>
          </a:xfrm>
        </p:spPr>
        <p:txBody>
          <a:bodyPr>
            <a:normAutofit/>
          </a:bodyPr>
          <a:lstStyle/>
          <a:p>
            <a:pPr marL="0" indent="0">
              <a:buNone/>
            </a:pPr>
            <a:r>
              <a:rPr lang="en-GB" sz="4000" dirty="0">
                <a:solidFill>
                  <a:schemeClr val="bg1"/>
                </a:solidFill>
              </a:rPr>
              <a:t>Year 11 are now at the stage were they need to start to consider their options for after they have completed year 11.</a:t>
            </a:r>
          </a:p>
          <a:p>
            <a:pPr marL="0" indent="0">
              <a:buNone/>
            </a:pPr>
            <a:endParaRPr lang="en-GB" sz="4000" dirty="0">
              <a:solidFill>
                <a:schemeClr val="bg1"/>
              </a:solidFill>
            </a:endParaRPr>
          </a:p>
          <a:p>
            <a:pPr marL="0" indent="0">
              <a:buNone/>
            </a:pPr>
            <a:r>
              <a:rPr lang="en-GB" sz="4000" dirty="0">
                <a:solidFill>
                  <a:schemeClr val="bg1"/>
                </a:solidFill>
              </a:rPr>
              <a:t>We will support year 11 students with one to one careers guidance and the highlighting of  opportunities.</a:t>
            </a:r>
          </a:p>
          <a:p>
            <a:pPr marL="0" indent="0" algn="just">
              <a:buNone/>
            </a:pPr>
            <a:endParaRPr lang="en-GB" dirty="0">
              <a:solidFill>
                <a:schemeClr val="bg1"/>
              </a:solidFill>
            </a:endParaRPr>
          </a:p>
          <a:p>
            <a:pPr marL="0" indent="0">
              <a:buNone/>
            </a:pPr>
            <a:endParaRPr lang="en-GB" i="1" dirty="0">
              <a:solidFill>
                <a:schemeClr val="bg1"/>
              </a:solidFill>
            </a:endParaRPr>
          </a:p>
          <a:p>
            <a:pPr marL="0" indent="0">
              <a:buNone/>
            </a:pPr>
            <a:endParaRPr lang="en-GB" dirty="0">
              <a:solidFill>
                <a:schemeClr val="bg1"/>
              </a:solidFill>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5896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9F7B-106F-4145-A20E-5D5B1A6B457E}"/>
              </a:ext>
            </a:extLst>
          </p:cNvPr>
          <p:cNvSpPr>
            <a:spLocks noGrp="1"/>
          </p:cNvSpPr>
          <p:nvPr>
            <p:ph type="title"/>
          </p:nvPr>
        </p:nvSpPr>
        <p:spPr/>
        <p:txBody>
          <a:bodyPr>
            <a:normAutofit fontScale="90000"/>
          </a:bodyPr>
          <a:lstStyle/>
          <a:p>
            <a:r>
              <a:rPr lang="en-GB" sz="6600" b="1" dirty="0">
                <a:solidFill>
                  <a:schemeClr val="bg1"/>
                </a:solidFill>
              </a:rPr>
              <a:t>What are the main post 16 options?</a:t>
            </a:r>
          </a:p>
        </p:txBody>
      </p:sp>
      <p:sp>
        <p:nvSpPr>
          <p:cNvPr id="3" name="Content Placeholder 2">
            <a:extLst>
              <a:ext uri="{FF2B5EF4-FFF2-40B4-BE49-F238E27FC236}">
                <a16:creationId xmlns:a16="http://schemas.microsoft.com/office/drawing/2014/main" id="{6F3E7AB8-0286-4A0D-BEA8-819DC521D4B5}"/>
              </a:ext>
            </a:extLst>
          </p:cNvPr>
          <p:cNvSpPr>
            <a:spLocks noGrp="1"/>
          </p:cNvSpPr>
          <p:nvPr>
            <p:ph idx="1"/>
          </p:nvPr>
        </p:nvSpPr>
        <p:spPr>
          <a:xfrm>
            <a:off x="838200" y="2050742"/>
            <a:ext cx="10515600" cy="4126220"/>
          </a:xfrm>
        </p:spPr>
        <p:txBody>
          <a:bodyPr>
            <a:normAutofit lnSpcReduction="10000"/>
          </a:bodyPr>
          <a:lstStyle/>
          <a:p>
            <a:pPr marL="0" indent="0">
              <a:buNone/>
            </a:pPr>
            <a:r>
              <a:rPr lang="en-GB" b="1" dirty="0">
                <a:solidFill>
                  <a:srgbClr val="FF0000"/>
                </a:solidFill>
              </a:rPr>
              <a:t>Sixth Forms </a:t>
            </a:r>
            <a:r>
              <a:rPr lang="en-GB" b="1" dirty="0">
                <a:solidFill>
                  <a:schemeClr val="bg1"/>
                </a:solidFill>
              </a:rPr>
              <a:t>– These mainly offer A Levels and Level 3 BTECs</a:t>
            </a:r>
          </a:p>
          <a:p>
            <a:pPr marL="0" indent="0">
              <a:buNone/>
            </a:pPr>
            <a:r>
              <a:rPr lang="en-GB" b="1" dirty="0">
                <a:solidFill>
                  <a:srgbClr val="FF0000"/>
                </a:solidFill>
              </a:rPr>
              <a:t>Colleges</a:t>
            </a:r>
            <a:r>
              <a:rPr lang="en-GB" b="1" dirty="0">
                <a:solidFill>
                  <a:schemeClr val="bg1"/>
                </a:solidFill>
              </a:rPr>
              <a:t> – These offer a wide range of courses, many of which are vocational and work related</a:t>
            </a:r>
          </a:p>
          <a:p>
            <a:pPr marL="0" indent="0">
              <a:buNone/>
            </a:pPr>
            <a:r>
              <a:rPr lang="en-GB" b="1" dirty="0">
                <a:solidFill>
                  <a:srgbClr val="FF0000"/>
                </a:solidFill>
              </a:rPr>
              <a:t>Training providers </a:t>
            </a:r>
            <a:r>
              <a:rPr lang="en-GB" b="1" dirty="0">
                <a:solidFill>
                  <a:schemeClr val="bg1"/>
                </a:solidFill>
              </a:rPr>
              <a:t>– These are small colleges which offer vocational and pre-apprenticeship courses</a:t>
            </a:r>
          </a:p>
          <a:p>
            <a:pPr marL="0" indent="0">
              <a:buNone/>
            </a:pPr>
            <a:r>
              <a:rPr lang="en-GB" b="1" dirty="0">
                <a:solidFill>
                  <a:srgbClr val="FF0000"/>
                </a:solidFill>
              </a:rPr>
              <a:t>Apprenticeships</a:t>
            </a:r>
            <a:r>
              <a:rPr lang="en-GB" b="1" dirty="0">
                <a:solidFill>
                  <a:schemeClr val="bg1"/>
                </a:solidFill>
              </a:rPr>
              <a:t> – These are offered by national, regional and local employers </a:t>
            </a:r>
            <a:endParaRPr lang="en-GB" dirty="0">
              <a:solidFill>
                <a:schemeClr val="bg1"/>
              </a:solidFill>
            </a:endParaRPr>
          </a:p>
          <a:p>
            <a:pPr marL="0" indent="0">
              <a:buNone/>
            </a:pPr>
            <a:endParaRPr lang="en-GB" i="1" dirty="0">
              <a:solidFill>
                <a:schemeClr val="bg1"/>
              </a:solidFill>
            </a:endParaRPr>
          </a:p>
          <a:p>
            <a:pPr marL="0" indent="0">
              <a:buNone/>
            </a:pPr>
            <a:r>
              <a:rPr lang="en-GB" i="1" dirty="0">
                <a:solidFill>
                  <a:schemeClr val="bg1"/>
                </a:solidFill>
              </a:rPr>
              <a:t>The GCSE entry profile for these options varies </a:t>
            </a:r>
          </a:p>
          <a:p>
            <a:pPr marL="0" indent="0">
              <a:buNone/>
            </a:pPr>
            <a:endParaRPr lang="en-GB" dirty="0">
              <a:solidFill>
                <a:schemeClr val="bg1"/>
              </a:solidFill>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0501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5D0F-22D6-4E02-A151-618FECCB478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1BE023A-ED4B-46F9-9AF7-8009B177314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756DE31-1CEE-40BE-8E93-6CA422ABBFFC}"/>
              </a:ext>
            </a:extLst>
          </p:cNvPr>
          <p:cNvPicPr>
            <a:picLocks noChangeAspect="1"/>
          </p:cNvPicPr>
          <p:nvPr/>
        </p:nvPicPr>
        <p:blipFill>
          <a:blip r:embed="rId2"/>
          <a:stretch>
            <a:fillRect/>
          </a:stretch>
        </p:blipFill>
        <p:spPr>
          <a:xfrm>
            <a:off x="1" y="0"/>
            <a:ext cx="12192000" cy="6875790"/>
          </a:xfrm>
          <a:prstGeom prst="rect">
            <a:avLst/>
          </a:prstGeom>
        </p:spPr>
      </p:pic>
      <p:sp>
        <p:nvSpPr>
          <p:cNvPr id="6" name="TextBox 5">
            <a:extLst>
              <a:ext uri="{FF2B5EF4-FFF2-40B4-BE49-F238E27FC236}">
                <a16:creationId xmlns:a16="http://schemas.microsoft.com/office/drawing/2014/main" id="{7ABAABCA-9D38-46BB-A119-519F12A118D0}"/>
              </a:ext>
            </a:extLst>
          </p:cNvPr>
          <p:cNvSpPr txBox="1"/>
          <p:nvPr/>
        </p:nvSpPr>
        <p:spPr>
          <a:xfrm>
            <a:off x="213064" y="852255"/>
            <a:ext cx="3000653" cy="2308324"/>
          </a:xfrm>
          <a:prstGeom prst="rect">
            <a:avLst/>
          </a:prstGeom>
          <a:noFill/>
        </p:spPr>
        <p:txBody>
          <a:bodyPr wrap="square" rtlCol="0">
            <a:spAutoFit/>
          </a:bodyPr>
          <a:lstStyle/>
          <a:p>
            <a:r>
              <a:rPr lang="en-GB" sz="2400" b="1" dirty="0">
                <a:solidFill>
                  <a:srgbClr val="FF0000"/>
                </a:solidFill>
              </a:rPr>
              <a:t>The grades achieve at GCSE determine what level of course or training student’s can progress on to after year 11</a:t>
            </a:r>
          </a:p>
        </p:txBody>
      </p:sp>
    </p:spTree>
    <p:extLst>
      <p:ext uri="{BB962C8B-B14F-4D97-AF65-F5344CB8AC3E}">
        <p14:creationId xmlns:p14="http://schemas.microsoft.com/office/powerpoint/2010/main" val="1329736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801E-9C19-4223-A851-E547EC9E41A3}"/>
              </a:ext>
            </a:extLst>
          </p:cNvPr>
          <p:cNvSpPr>
            <a:spLocks noGrp="1"/>
          </p:cNvSpPr>
          <p:nvPr>
            <p:ph type="title"/>
          </p:nvPr>
        </p:nvSpPr>
        <p:spPr>
          <a:xfrm>
            <a:off x="838200" y="428625"/>
            <a:ext cx="10515600" cy="1876424"/>
          </a:xfrm>
        </p:spPr>
        <p:txBody>
          <a:bodyPr>
            <a:normAutofit fontScale="90000"/>
          </a:bodyPr>
          <a:lstStyle/>
          <a:p>
            <a:r>
              <a:rPr lang="en-GB" b="1" dirty="0">
                <a:solidFill>
                  <a:schemeClr val="bg1"/>
                </a:solidFill>
              </a:rPr>
              <a:t>Post-16 Study &amp; Training</a:t>
            </a:r>
            <a:br>
              <a:rPr lang="en-GB" dirty="0">
                <a:solidFill>
                  <a:schemeClr val="bg1"/>
                </a:solidFill>
              </a:rPr>
            </a:br>
            <a:r>
              <a:rPr lang="en-GB" sz="2700" dirty="0">
                <a:solidFill>
                  <a:schemeClr val="bg1"/>
                </a:solidFill>
              </a:rPr>
              <a:t>The HM Government say’s you need to be in education, employment or training until you are 18.</a:t>
            </a:r>
            <a:br>
              <a:rPr lang="en-GB" sz="2700" dirty="0">
                <a:solidFill>
                  <a:schemeClr val="bg1"/>
                </a:solidFill>
              </a:rPr>
            </a:br>
            <a:br>
              <a:rPr lang="en-GB" sz="2700" dirty="0">
                <a:solidFill>
                  <a:schemeClr val="bg1"/>
                </a:solidFill>
              </a:rPr>
            </a:br>
            <a:r>
              <a:rPr lang="en-GB" sz="2700" dirty="0">
                <a:solidFill>
                  <a:schemeClr val="bg1"/>
                </a:solidFill>
              </a:rPr>
              <a:t>The main types of courses and training available to students after year 11</a:t>
            </a:r>
            <a:br>
              <a:rPr lang="en-GB" sz="2700" dirty="0"/>
            </a:br>
            <a:endParaRPr lang="en-GB" sz="2700" dirty="0"/>
          </a:p>
        </p:txBody>
      </p:sp>
      <p:sp>
        <p:nvSpPr>
          <p:cNvPr id="3" name="Content Placeholder 2">
            <a:extLst>
              <a:ext uri="{FF2B5EF4-FFF2-40B4-BE49-F238E27FC236}">
                <a16:creationId xmlns:a16="http://schemas.microsoft.com/office/drawing/2014/main" id="{2F1C48A9-7719-4988-A64B-2EC8DD707CAC}"/>
              </a:ext>
            </a:extLst>
          </p:cNvPr>
          <p:cNvSpPr>
            <a:spLocks noGrp="1"/>
          </p:cNvSpPr>
          <p:nvPr>
            <p:ph idx="1"/>
          </p:nvPr>
        </p:nvSpPr>
        <p:spPr>
          <a:xfrm>
            <a:off x="838200" y="2305049"/>
            <a:ext cx="10515600" cy="3871913"/>
          </a:xfrm>
        </p:spPr>
        <p:txBody>
          <a:bodyPr/>
          <a:lstStyle/>
          <a:p>
            <a:r>
              <a:rPr lang="en-GB" dirty="0">
                <a:solidFill>
                  <a:schemeClr val="bg1"/>
                </a:solidFill>
              </a:rPr>
              <a:t>Level 1 BTECs (Introductory) (Vocational work related)</a:t>
            </a:r>
          </a:p>
          <a:p>
            <a:r>
              <a:rPr lang="en-GB" dirty="0">
                <a:solidFill>
                  <a:schemeClr val="bg1"/>
                </a:solidFill>
              </a:rPr>
              <a:t>Level 2 BTECs (Intermediate) (Vocational work related)</a:t>
            </a:r>
          </a:p>
          <a:p>
            <a:r>
              <a:rPr lang="en-GB" dirty="0">
                <a:solidFill>
                  <a:schemeClr val="bg1"/>
                </a:solidFill>
              </a:rPr>
              <a:t>Level 3 BTECs (Advanced) (Vocational work related)</a:t>
            </a:r>
          </a:p>
          <a:p>
            <a:r>
              <a:rPr lang="en-GB" dirty="0">
                <a:solidFill>
                  <a:schemeClr val="bg1"/>
                </a:solidFill>
              </a:rPr>
              <a:t>T Levels – Technical Levels (Advanced) (Technical)</a:t>
            </a:r>
          </a:p>
          <a:p>
            <a:r>
              <a:rPr lang="en-GB" dirty="0">
                <a:solidFill>
                  <a:schemeClr val="bg1"/>
                </a:solidFill>
              </a:rPr>
              <a:t>A Levels (Advanced) (Academic)</a:t>
            </a:r>
          </a:p>
          <a:p>
            <a:r>
              <a:rPr lang="en-GB" dirty="0">
                <a:solidFill>
                  <a:schemeClr val="bg1"/>
                </a:solidFill>
              </a:rPr>
              <a:t>Level 2 Apprenticeships (Work based &amp; paid)</a:t>
            </a:r>
          </a:p>
          <a:p>
            <a:r>
              <a:rPr lang="en-GB" dirty="0">
                <a:solidFill>
                  <a:schemeClr val="bg1"/>
                </a:solidFill>
              </a:rPr>
              <a:t>Level 3 Apprenticeships (Work based &amp; paid)</a:t>
            </a:r>
          </a:p>
        </p:txBody>
      </p:sp>
    </p:spTree>
    <p:extLst>
      <p:ext uri="{BB962C8B-B14F-4D97-AF65-F5344CB8AC3E}">
        <p14:creationId xmlns:p14="http://schemas.microsoft.com/office/powerpoint/2010/main" val="198016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FCDE76-258C-4D8C-9FE5-68861B6E9C37}"/>
              </a:ext>
            </a:extLst>
          </p:cNvPr>
          <p:cNvSpPr txBox="1"/>
          <p:nvPr/>
        </p:nvSpPr>
        <p:spPr>
          <a:xfrm>
            <a:off x="254697" y="1550193"/>
            <a:ext cx="2744959" cy="2585323"/>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October</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Drop-in sessions start</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Focus groups identified</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Attitude to Learning grades assigned</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1-1 meetings with the Senior Team</a:t>
            </a: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41B207AD-3B64-42D0-8A9D-8EEB19BE141C}"/>
              </a:ext>
            </a:extLst>
          </p:cNvPr>
          <p:cNvSpPr txBox="1"/>
          <p:nvPr/>
        </p:nvSpPr>
        <p:spPr>
          <a:xfrm>
            <a:off x="3222798" y="1550193"/>
            <a:ext cx="2744959" cy="2585323"/>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November</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solidFill>
                  <a:srgbClr val="FF0000"/>
                </a:solidFill>
                <a:latin typeface="Segoe UI Semibold" panose="020B0702040204020203" pitchFamily="34" charset="0"/>
                <a:cs typeface="Segoe UI Semibold" panose="020B0702040204020203" pitchFamily="34" charset="0"/>
              </a:rPr>
              <a:t>Drop-in sessions</a:t>
            </a:r>
          </a:p>
          <a:p>
            <a:pPr marL="285750" indent="-285750">
              <a:buFont typeface="Arial" panose="020B0604020202020204" pitchFamily="34" charset="0"/>
              <a:buChar char="•"/>
            </a:pPr>
            <a:endParaRPr lang="en-GB" sz="1600" dirty="0">
              <a:solidFill>
                <a:srgbClr val="FF0000"/>
              </a:solidFill>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solidFill>
                  <a:srgbClr val="FF0000"/>
                </a:solidFill>
                <a:latin typeface="Segoe UI Semibold" panose="020B0702040204020203" pitchFamily="34" charset="0"/>
                <a:cs typeface="Segoe UI Semibold" panose="020B0702040204020203" pitchFamily="34" charset="0"/>
              </a:rPr>
              <a:t>Mock Exams</a:t>
            </a:r>
          </a:p>
          <a:p>
            <a:endParaRPr lang="en-GB" sz="1600" dirty="0">
              <a:solidFill>
                <a:srgbClr val="FF0000"/>
              </a:solidFill>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solidFill>
                  <a:srgbClr val="F62F2C"/>
                </a:solidFill>
                <a:latin typeface="Segoe UI Semibold" panose="020B0702040204020203" pitchFamily="34" charset="0"/>
                <a:cs typeface="Segoe UI Semibold" panose="020B0702040204020203" pitchFamily="34" charset="0"/>
              </a:rPr>
              <a:t>Sixth Form Open Evening</a:t>
            </a:r>
          </a:p>
          <a:p>
            <a:endParaRPr lang="en-GB" sz="1600" dirty="0">
              <a:solidFill>
                <a:srgbClr val="F62F2C"/>
              </a:solidFill>
              <a:latin typeface="Segoe UI Semibold" panose="020B0702040204020203" pitchFamily="34" charset="0"/>
              <a:cs typeface="Segoe UI Semibold" panose="020B0702040204020203" pitchFamily="34" charset="0"/>
            </a:endParaRPr>
          </a:p>
          <a:p>
            <a:endParaRPr lang="en-GB" sz="1600" dirty="0">
              <a:solidFill>
                <a:srgbClr val="F62F2C"/>
              </a:solidFill>
              <a:latin typeface="Segoe UI Semibold" panose="020B0702040204020203"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2CD89627-3F9F-42EE-B7B6-778E1D3F9D4A}"/>
              </a:ext>
            </a:extLst>
          </p:cNvPr>
          <p:cNvSpPr txBox="1"/>
          <p:nvPr/>
        </p:nvSpPr>
        <p:spPr>
          <a:xfrm>
            <a:off x="6207571" y="1550193"/>
            <a:ext cx="2744959" cy="2585323"/>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December</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Apply for Sixth Form</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Teachers highlight gaps from mocks</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Drop-in sessions</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Practical coursework deadline.</a:t>
            </a: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p:txBody>
      </p:sp>
      <p:sp>
        <p:nvSpPr>
          <p:cNvPr id="15" name="TextBox 14">
            <a:extLst>
              <a:ext uri="{FF2B5EF4-FFF2-40B4-BE49-F238E27FC236}">
                <a16:creationId xmlns:a16="http://schemas.microsoft.com/office/drawing/2014/main" id="{DC924DFE-641E-435E-A1FF-6AC9809CE94D}"/>
              </a:ext>
            </a:extLst>
          </p:cNvPr>
          <p:cNvSpPr txBox="1"/>
          <p:nvPr/>
        </p:nvSpPr>
        <p:spPr>
          <a:xfrm>
            <a:off x="9175672" y="1550193"/>
            <a:ext cx="2744959" cy="2585323"/>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January</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solidFill>
                  <a:srgbClr val="FF0000"/>
                </a:solidFill>
                <a:latin typeface="Segoe UI Semibold" panose="020B0702040204020203" pitchFamily="34" charset="0"/>
                <a:cs typeface="Segoe UI Semibold" panose="020B0702040204020203" pitchFamily="34" charset="0"/>
              </a:rPr>
              <a:t>Mock results day</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Parents consultation meeting</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Mock results review</a:t>
            </a: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p:txBody>
      </p:sp>
      <p:sp>
        <p:nvSpPr>
          <p:cNvPr id="16" name="TextBox 15">
            <a:extLst>
              <a:ext uri="{FF2B5EF4-FFF2-40B4-BE49-F238E27FC236}">
                <a16:creationId xmlns:a16="http://schemas.microsoft.com/office/drawing/2014/main" id="{3CC5D85A-8A4A-4C6A-B1DB-36EF3BC2D632}"/>
              </a:ext>
            </a:extLst>
          </p:cNvPr>
          <p:cNvSpPr txBox="1"/>
          <p:nvPr/>
        </p:nvSpPr>
        <p:spPr>
          <a:xfrm>
            <a:off x="259384" y="4179832"/>
            <a:ext cx="2744959" cy="2339102"/>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February</a:t>
            </a: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Drop-in sessions</a:t>
            </a: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7A19B1D9-EE04-445F-81B7-95CC654772D0}"/>
              </a:ext>
            </a:extLst>
          </p:cNvPr>
          <p:cNvSpPr txBox="1"/>
          <p:nvPr/>
        </p:nvSpPr>
        <p:spPr>
          <a:xfrm>
            <a:off x="3238928" y="4179832"/>
            <a:ext cx="2744959" cy="2339102"/>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March</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Attitude to Learning grades assigned</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Coursework deadlines</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Drop-in sessions</a:t>
            </a: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p:txBody>
      </p:sp>
      <p:sp>
        <p:nvSpPr>
          <p:cNvPr id="18" name="TextBox 17">
            <a:extLst>
              <a:ext uri="{FF2B5EF4-FFF2-40B4-BE49-F238E27FC236}">
                <a16:creationId xmlns:a16="http://schemas.microsoft.com/office/drawing/2014/main" id="{ECCC6741-497E-42CA-8D34-A209854A8EBA}"/>
              </a:ext>
            </a:extLst>
          </p:cNvPr>
          <p:cNvSpPr txBox="1"/>
          <p:nvPr/>
        </p:nvSpPr>
        <p:spPr>
          <a:xfrm>
            <a:off x="6218472" y="4179832"/>
            <a:ext cx="2744959" cy="2339102"/>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April</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In class mock exams (some subjects)</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Language speaking exams begin</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endParaRPr lang="en-GB" sz="1600" dirty="0">
              <a:latin typeface="Segoe UI Semibold" panose="020B0702040204020203" pitchFamily="34" charset="0"/>
              <a:cs typeface="Segoe UI Semibold" panose="020B0702040204020203" pitchFamily="34" charset="0"/>
            </a:endParaRPr>
          </a:p>
          <a:p>
            <a:endParaRPr lang="en-GB" sz="1600" dirty="0">
              <a:latin typeface="Segoe UI Semibold" panose="020B0702040204020203" pitchFamily="34" charset="0"/>
              <a:cs typeface="Segoe UI Semibold" panose="020B0702040204020203" pitchFamily="34" charset="0"/>
            </a:endParaRPr>
          </a:p>
        </p:txBody>
      </p:sp>
      <p:sp>
        <p:nvSpPr>
          <p:cNvPr id="19" name="TextBox 18">
            <a:extLst>
              <a:ext uri="{FF2B5EF4-FFF2-40B4-BE49-F238E27FC236}">
                <a16:creationId xmlns:a16="http://schemas.microsoft.com/office/drawing/2014/main" id="{A8A15E2A-14CC-4FC2-8F83-32BF546F0A50}"/>
              </a:ext>
            </a:extLst>
          </p:cNvPr>
          <p:cNvSpPr txBox="1"/>
          <p:nvPr/>
        </p:nvSpPr>
        <p:spPr>
          <a:xfrm>
            <a:off x="9198016" y="4179832"/>
            <a:ext cx="2744959" cy="2339102"/>
          </a:xfrm>
          <a:prstGeom prst="rect">
            <a:avLst/>
          </a:prstGeom>
          <a:solidFill>
            <a:schemeClr val="bg1"/>
          </a:solidFill>
          <a:effectLst>
            <a:innerShdw blurRad="114300">
              <a:prstClr val="black"/>
            </a:innerShdw>
          </a:effectLst>
        </p:spPr>
        <p:txBody>
          <a:bodyPr wrap="square" rtlCol="0">
            <a:spAutoFit/>
          </a:bodyPr>
          <a:lstStyle/>
          <a:p>
            <a:pPr algn="ctr"/>
            <a:r>
              <a:rPr lang="en-GB" b="1" dirty="0">
                <a:latin typeface="Segoe UI Semibold" panose="020B0702040204020203" pitchFamily="34" charset="0"/>
                <a:cs typeface="Segoe UI Semibold" panose="020B0702040204020203" pitchFamily="34" charset="0"/>
              </a:rPr>
              <a:t>May/June/July</a:t>
            </a:r>
          </a:p>
          <a:p>
            <a:endParaRPr lang="en-GB" sz="16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GCSE written examinations begin.</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Final exam date is 24</a:t>
            </a:r>
            <a:r>
              <a:rPr lang="en-GB" sz="1600" baseline="30000" dirty="0">
                <a:latin typeface="Segoe UI Semibold" panose="020B0702040204020203" pitchFamily="34" charset="0"/>
                <a:cs typeface="Segoe UI Semibold" panose="020B0702040204020203" pitchFamily="34" charset="0"/>
              </a:rPr>
              <a:t>th</a:t>
            </a:r>
            <a:r>
              <a:rPr lang="en-GB" sz="1600" dirty="0">
                <a:latin typeface="Segoe UI Semibold" panose="020B0702040204020203" pitchFamily="34" charset="0"/>
                <a:cs typeface="Segoe UI Semibold" panose="020B0702040204020203" pitchFamily="34" charset="0"/>
              </a:rPr>
              <a:t> June</a:t>
            </a:r>
          </a:p>
          <a:p>
            <a:pPr marL="285750" indent="-285750">
              <a:buFont typeface="Arial" panose="020B0604020202020204" pitchFamily="34" charset="0"/>
              <a:buChar char="•"/>
            </a:pPr>
            <a:r>
              <a:rPr lang="en-GB" sz="1600" dirty="0">
                <a:latin typeface="Segoe UI Semibold" panose="020B0702040204020203" pitchFamily="34" charset="0"/>
                <a:cs typeface="Segoe UI Semibold" panose="020B0702040204020203" pitchFamily="34" charset="0"/>
              </a:rPr>
              <a:t>Sixth Form Transition Day Friday 3</a:t>
            </a:r>
            <a:r>
              <a:rPr lang="en-GB" sz="1600" baseline="30000" dirty="0">
                <a:latin typeface="Segoe UI Semibold" panose="020B0702040204020203" pitchFamily="34" charset="0"/>
                <a:cs typeface="Segoe UI Semibold" panose="020B0702040204020203" pitchFamily="34" charset="0"/>
              </a:rPr>
              <a:t>rd</a:t>
            </a:r>
            <a:r>
              <a:rPr lang="en-GB" sz="1600" dirty="0">
                <a:latin typeface="Segoe UI Semibold" panose="020B0702040204020203" pitchFamily="34" charset="0"/>
                <a:cs typeface="Segoe UI Semibold" panose="020B0702040204020203" pitchFamily="34" charset="0"/>
              </a:rPr>
              <a:t> July</a:t>
            </a:r>
          </a:p>
          <a:p>
            <a:endParaRPr lang="en-GB" sz="1600" dirty="0">
              <a:latin typeface="Segoe UI Semibold" panose="020B0702040204020203" pitchFamily="34" charset="0"/>
              <a:cs typeface="Segoe UI Semibold" panose="020B0702040204020203" pitchFamily="34" charset="0"/>
            </a:endParaRPr>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51520"/>
            <a:ext cx="10972800" cy="1143000"/>
          </a:xfrm>
        </p:spPr>
        <p:txBody>
          <a:bodyPr>
            <a:normAutofit/>
          </a:bodyPr>
          <a:lstStyle/>
          <a:p>
            <a:r>
              <a:rPr lang="en-GB" sz="7200" b="1" dirty="0">
                <a:solidFill>
                  <a:srgbClr val="44508C"/>
                </a:solidFill>
                <a:latin typeface="Segoe UI Semibold" panose="020B0702040204020203" pitchFamily="34" charset="0"/>
                <a:cs typeface="Segoe UI Semibold" panose="020B0702040204020203" pitchFamily="34" charset="0"/>
              </a:rPr>
              <a:t>Year 11 Timeline</a:t>
            </a:r>
          </a:p>
        </p:txBody>
      </p:sp>
    </p:spTree>
    <p:extLst>
      <p:ext uri="{BB962C8B-B14F-4D97-AF65-F5344CB8AC3E}">
        <p14:creationId xmlns:p14="http://schemas.microsoft.com/office/powerpoint/2010/main" val="798607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3D96-B170-4270-A41A-920C1643A70B}"/>
              </a:ext>
            </a:extLst>
          </p:cNvPr>
          <p:cNvSpPr>
            <a:spLocks noGrp="1"/>
          </p:cNvSpPr>
          <p:nvPr>
            <p:ph type="title"/>
          </p:nvPr>
        </p:nvSpPr>
        <p:spPr>
          <a:xfrm>
            <a:off x="266700" y="365125"/>
            <a:ext cx="11582400" cy="1325563"/>
          </a:xfrm>
        </p:spPr>
        <p:txBody>
          <a:bodyPr>
            <a:normAutofit fontScale="90000"/>
          </a:bodyPr>
          <a:lstStyle/>
          <a:p>
            <a:pPr algn="ctr"/>
            <a:r>
              <a:rPr lang="en-GB" sz="8000" b="1" dirty="0">
                <a:solidFill>
                  <a:schemeClr val="bg1"/>
                </a:solidFill>
              </a:rPr>
              <a:t>Vocational, Academic &amp; Technical</a:t>
            </a:r>
          </a:p>
        </p:txBody>
      </p:sp>
      <p:sp>
        <p:nvSpPr>
          <p:cNvPr id="3" name="Text Placeholder 2">
            <a:extLst>
              <a:ext uri="{FF2B5EF4-FFF2-40B4-BE49-F238E27FC236}">
                <a16:creationId xmlns:a16="http://schemas.microsoft.com/office/drawing/2014/main" id="{98D00E79-283A-4AD5-A613-B14F63BC7DED}"/>
              </a:ext>
            </a:extLst>
          </p:cNvPr>
          <p:cNvSpPr>
            <a:spLocks noGrp="1"/>
          </p:cNvSpPr>
          <p:nvPr>
            <p:ph type="body" idx="1"/>
          </p:nvPr>
        </p:nvSpPr>
        <p:spPr/>
        <p:txBody>
          <a:bodyPr/>
          <a:lstStyle/>
          <a:p>
            <a:r>
              <a:rPr lang="en-GB" dirty="0">
                <a:solidFill>
                  <a:srgbClr val="FF0000"/>
                </a:solidFill>
              </a:rPr>
              <a:t>Vocational </a:t>
            </a:r>
          </a:p>
        </p:txBody>
      </p:sp>
      <p:sp>
        <p:nvSpPr>
          <p:cNvPr id="4" name="Content Placeholder 3">
            <a:extLst>
              <a:ext uri="{FF2B5EF4-FFF2-40B4-BE49-F238E27FC236}">
                <a16:creationId xmlns:a16="http://schemas.microsoft.com/office/drawing/2014/main" id="{DAD59D70-2D36-49C9-BA31-D6FCD887F40E}"/>
              </a:ext>
            </a:extLst>
          </p:cNvPr>
          <p:cNvSpPr>
            <a:spLocks noGrp="1"/>
          </p:cNvSpPr>
          <p:nvPr>
            <p:ph sz="half" idx="2"/>
          </p:nvPr>
        </p:nvSpPr>
        <p:spPr/>
        <p:txBody>
          <a:bodyPr>
            <a:normAutofit fontScale="92500" lnSpcReduction="10000"/>
          </a:bodyPr>
          <a:lstStyle/>
          <a:p>
            <a:r>
              <a:rPr lang="en-GB" dirty="0">
                <a:solidFill>
                  <a:schemeClr val="bg1"/>
                </a:solidFill>
              </a:rPr>
              <a:t>Work related</a:t>
            </a:r>
          </a:p>
          <a:p>
            <a:r>
              <a:rPr lang="en-GB" dirty="0">
                <a:solidFill>
                  <a:schemeClr val="bg1"/>
                </a:solidFill>
              </a:rPr>
              <a:t>Specialist facilities, workshops, salons, computer rooms, classroom </a:t>
            </a:r>
          </a:p>
          <a:p>
            <a:r>
              <a:rPr lang="en-GB" dirty="0">
                <a:solidFill>
                  <a:schemeClr val="bg1"/>
                </a:solidFill>
              </a:rPr>
              <a:t>More hands on, practical elements</a:t>
            </a:r>
          </a:p>
          <a:p>
            <a:r>
              <a:rPr lang="en-GB" dirty="0">
                <a:solidFill>
                  <a:schemeClr val="bg1"/>
                </a:solidFill>
              </a:rPr>
              <a:t>Assessment by observation, portfolio, course work projects, exams, performance</a:t>
            </a:r>
          </a:p>
          <a:p>
            <a:r>
              <a:rPr lang="en-GB" dirty="0">
                <a:solidFill>
                  <a:schemeClr val="bg1"/>
                </a:solidFill>
              </a:rPr>
              <a:t>Apprenticeship involve 80% actual paid work </a:t>
            </a:r>
          </a:p>
        </p:txBody>
      </p:sp>
      <p:sp>
        <p:nvSpPr>
          <p:cNvPr id="5" name="Text Placeholder 4">
            <a:extLst>
              <a:ext uri="{FF2B5EF4-FFF2-40B4-BE49-F238E27FC236}">
                <a16:creationId xmlns:a16="http://schemas.microsoft.com/office/drawing/2014/main" id="{A45F19D4-7182-490F-8F57-3D1CC7A298B1}"/>
              </a:ext>
            </a:extLst>
          </p:cNvPr>
          <p:cNvSpPr>
            <a:spLocks noGrp="1"/>
          </p:cNvSpPr>
          <p:nvPr>
            <p:ph type="body" sz="quarter" idx="3"/>
          </p:nvPr>
        </p:nvSpPr>
        <p:spPr/>
        <p:txBody>
          <a:bodyPr/>
          <a:lstStyle/>
          <a:p>
            <a:r>
              <a:rPr lang="en-GB" dirty="0">
                <a:solidFill>
                  <a:srgbClr val="FF0000"/>
                </a:solidFill>
              </a:rPr>
              <a:t>Academic</a:t>
            </a:r>
          </a:p>
        </p:txBody>
      </p:sp>
      <p:sp>
        <p:nvSpPr>
          <p:cNvPr id="6" name="Content Placeholder 5">
            <a:extLst>
              <a:ext uri="{FF2B5EF4-FFF2-40B4-BE49-F238E27FC236}">
                <a16:creationId xmlns:a16="http://schemas.microsoft.com/office/drawing/2014/main" id="{9871B635-AD38-4D1C-BB06-DC4AE23C0275}"/>
              </a:ext>
            </a:extLst>
          </p:cNvPr>
          <p:cNvSpPr>
            <a:spLocks noGrp="1"/>
          </p:cNvSpPr>
          <p:nvPr>
            <p:ph sz="quarter" idx="4"/>
          </p:nvPr>
        </p:nvSpPr>
        <p:spPr/>
        <p:txBody>
          <a:bodyPr>
            <a:normAutofit fontScale="92500" lnSpcReduction="10000"/>
          </a:bodyPr>
          <a:lstStyle/>
          <a:p>
            <a:r>
              <a:rPr lang="en-GB" dirty="0">
                <a:solidFill>
                  <a:schemeClr val="bg1"/>
                </a:solidFill>
              </a:rPr>
              <a:t>Classroom based </a:t>
            </a:r>
          </a:p>
          <a:p>
            <a:r>
              <a:rPr lang="en-GB" dirty="0">
                <a:solidFill>
                  <a:schemeClr val="bg1"/>
                </a:solidFill>
              </a:rPr>
              <a:t>Similar in style to GCSEs but more difficult</a:t>
            </a:r>
          </a:p>
          <a:p>
            <a:r>
              <a:rPr lang="en-GB" dirty="0">
                <a:solidFill>
                  <a:schemeClr val="bg1"/>
                </a:solidFill>
              </a:rPr>
              <a:t>Assessed my exams</a:t>
            </a:r>
          </a:p>
          <a:p>
            <a:endParaRPr lang="en-GB" b="1" dirty="0">
              <a:solidFill>
                <a:schemeClr val="bg1"/>
              </a:solidFill>
            </a:endParaRPr>
          </a:p>
          <a:p>
            <a:pPr marL="0" indent="0">
              <a:buNone/>
            </a:pPr>
            <a:r>
              <a:rPr lang="en-GB" b="1" dirty="0">
                <a:solidFill>
                  <a:srgbClr val="FF0000"/>
                </a:solidFill>
              </a:rPr>
              <a:t>Technical</a:t>
            </a:r>
          </a:p>
          <a:p>
            <a:r>
              <a:rPr lang="en-GB" dirty="0">
                <a:solidFill>
                  <a:schemeClr val="bg1"/>
                </a:solidFill>
              </a:rPr>
              <a:t>A mixture or academic and vocational, T Levels involve 20% Work Experience </a:t>
            </a:r>
          </a:p>
          <a:p>
            <a:endParaRPr lang="en-GB" dirty="0"/>
          </a:p>
        </p:txBody>
      </p:sp>
    </p:spTree>
    <p:extLst>
      <p:ext uri="{BB962C8B-B14F-4D97-AF65-F5344CB8AC3E}">
        <p14:creationId xmlns:p14="http://schemas.microsoft.com/office/powerpoint/2010/main" val="3534552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8B7C-EF7A-41C5-ABE9-B9892D0D0D18}"/>
              </a:ext>
            </a:extLst>
          </p:cNvPr>
          <p:cNvSpPr>
            <a:spLocks noGrp="1"/>
          </p:cNvSpPr>
          <p:nvPr>
            <p:ph type="title"/>
          </p:nvPr>
        </p:nvSpPr>
        <p:spPr/>
        <p:txBody>
          <a:bodyPr/>
          <a:lstStyle/>
          <a:p>
            <a:r>
              <a:rPr lang="en-GB" b="1" dirty="0">
                <a:solidFill>
                  <a:schemeClr val="bg1"/>
                </a:solidFill>
              </a:rPr>
              <a:t>General Advice for year 11 students </a:t>
            </a:r>
          </a:p>
        </p:txBody>
      </p:sp>
      <p:sp>
        <p:nvSpPr>
          <p:cNvPr id="3" name="Content Placeholder 2">
            <a:extLst>
              <a:ext uri="{FF2B5EF4-FFF2-40B4-BE49-F238E27FC236}">
                <a16:creationId xmlns:a16="http://schemas.microsoft.com/office/drawing/2014/main" id="{A2DF9A46-D21E-43B3-9EF2-EAEED8385BCC}"/>
              </a:ext>
            </a:extLst>
          </p:cNvPr>
          <p:cNvSpPr>
            <a:spLocks noGrp="1"/>
          </p:cNvSpPr>
          <p:nvPr>
            <p:ph idx="1"/>
          </p:nvPr>
        </p:nvSpPr>
        <p:spPr>
          <a:xfrm>
            <a:off x="838200" y="1562100"/>
            <a:ext cx="10515600" cy="5029200"/>
          </a:xfrm>
        </p:spPr>
        <p:txBody>
          <a:bodyPr>
            <a:normAutofit/>
          </a:bodyPr>
          <a:lstStyle/>
          <a:p>
            <a:r>
              <a:rPr lang="en-GB" dirty="0">
                <a:solidFill>
                  <a:schemeClr val="bg1"/>
                </a:solidFill>
              </a:rPr>
              <a:t>Attending Sixth Form &amp; College open evenings. This will give students the opportunity to see what courses, training and facilities are on offer, talk to staff and students. </a:t>
            </a:r>
          </a:p>
          <a:p>
            <a:r>
              <a:rPr lang="en-GB" dirty="0">
                <a:solidFill>
                  <a:schemeClr val="bg1"/>
                </a:solidFill>
              </a:rPr>
              <a:t>Start writing a CV and personal statement, students can use information from these to complete applications.</a:t>
            </a:r>
          </a:p>
          <a:p>
            <a:r>
              <a:rPr lang="en-GB" dirty="0">
                <a:solidFill>
                  <a:schemeClr val="bg1"/>
                </a:solidFill>
              </a:rPr>
              <a:t>Make applications to Sixth Forms &amp; Colleges.</a:t>
            </a:r>
          </a:p>
          <a:p>
            <a:r>
              <a:rPr lang="en-GB" dirty="0">
                <a:solidFill>
                  <a:schemeClr val="bg1"/>
                </a:solidFill>
              </a:rPr>
              <a:t>Complete all stages of the applications process, this can involve submitting personal statements, attending interviews, accepting offers and uploading GCSE results. </a:t>
            </a:r>
          </a:p>
        </p:txBody>
      </p:sp>
    </p:spTree>
    <p:extLst>
      <p:ext uri="{BB962C8B-B14F-4D97-AF65-F5344CB8AC3E}">
        <p14:creationId xmlns:p14="http://schemas.microsoft.com/office/powerpoint/2010/main" val="1422208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25A0-A5B9-47E9-A5C7-1942DD1FAEFA}"/>
              </a:ext>
            </a:extLst>
          </p:cNvPr>
          <p:cNvSpPr>
            <a:spLocks noGrp="1"/>
          </p:cNvSpPr>
          <p:nvPr>
            <p:ph type="ctrTitle"/>
          </p:nvPr>
        </p:nvSpPr>
        <p:spPr>
          <a:xfrm>
            <a:off x="1" y="891544"/>
            <a:ext cx="5163844" cy="413474"/>
          </a:xfrm>
        </p:spPr>
        <p:txBody>
          <a:bodyPr>
            <a:normAutofit fontScale="90000"/>
          </a:bodyPr>
          <a:lstStyle/>
          <a:p>
            <a:r>
              <a:rPr lang="en-GB" b="1" dirty="0">
                <a:solidFill>
                  <a:schemeClr val="bg1"/>
                </a:solidFill>
              </a:rPr>
              <a:t>Apprenticeships</a:t>
            </a:r>
          </a:p>
        </p:txBody>
      </p:sp>
      <p:sp>
        <p:nvSpPr>
          <p:cNvPr id="3" name="Subtitle 2">
            <a:extLst>
              <a:ext uri="{FF2B5EF4-FFF2-40B4-BE49-F238E27FC236}">
                <a16:creationId xmlns:a16="http://schemas.microsoft.com/office/drawing/2014/main" id="{FF28D725-6B29-42F9-934B-213F6C120D36}"/>
              </a:ext>
            </a:extLst>
          </p:cNvPr>
          <p:cNvSpPr>
            <a:spLocks noGrp="1"/>
          </p:cNvSpPr>
          <p:nvPr>
            <p:ph type="subTitle" idx="1"/>
          </p:nvPr>
        </p:nvSpPr>
        <p:spPr>
          <a:xfrm>
            <a:off x="292963" y="1480275"/>
            <a:ext cx="9277164" cy="4201434"/>
          </a:xfrm>
        </p:spPr>
        <p:txBody>
          <a:bodyPr>
            <a:noAutofit/>
          </a:bodyPr>
          <a:lstStyle/>
          <a:p>
            <a:pPr algn="l"/>
            <a:r>
              <a:rPr lang="en-GB" sz="3200" dirty="0">
                <a:solidFill>
                  <a:schemeClr val="bg1"/>
                </a:solidFill>
              </a:rPr>
              <a:t>If students are interested in applying for apprenticeships, vacancies are advertised on the government’s ‘Find an Apprenticeship’ Website</a:t>
            </a:r>
          </a:p>
          <a:p>
            <a:pPr algn="l"/>
            <a:r>
              <a:rPr lang="en-GB" sz="3200" dirty="0">
                <a:solidFill>
                  <a:schemeClr val="bg1"/>
                </a:solidFill>
              </a:rPr>
              <a:t>This is a good place to start looking, </a:t>
            </a:r>
          </a:p>
          <a:p>
            <a:pPr algn="l"/>
            <a:r>
              <a:rPr lang="en-GB" sz="3200" dirty="0">
                <a:solidFill>
                  <a:schemeClr val="bg1"/>
                </a:solidFill>
              </a:rPr>
              <a:t>Students should ensure that </a:t>
            </a:r>
          </a:p>
          <a:p>
            <a:pPr algn="l"/>
            <a:r>
              <a:rPr lang="en-GB" sz="3200" dirty="0">
                <a:solidFill>
                  <a:schemeClr val="bg1"/>
                </a:solidFill>
              </a:rPr>
              <a:t>apprenticeships start after they complete their </a:t>
            </a:r>
          </a:p>
          <a:p>
            <a:pPr algn="l"/>
            <a:r>
              <a:rPr lang="en-GB" sz="3200" dirty="0">
                <a:solidFill>
                  <a:schemeClr val="bg1"/>
                </a:solidFill>
              </a:rPr>
              <a:t>GCSE exams in the summer.</a:t>
            </a:r>
          </a:p>
          <a:p>
            <a:pPr algn="l"/>
            <a:endParaRPr lang="en-GB" sz="3200" dirty="0"/>
          </a:p>
          <a:p>
            <a:pPr algn="l"/>
            <a:r>
              <a:rPr lang="en-GB" sz="3200" dirty="0">
                <a:solidFill>
                  <a:schemeClr val="bg1"/>
                </a:solidFill>
              </a:rPr>
              <a:t>https://www.gov.uk/apply-apprenticeship</a:t>
            </a:r>
          </a:p>
        </p:txBody>
      </p:sp>
      <p:pic>
        <p:nvPicPr>
          <p:cNvPr id="4" name="Picture 3">
            <a:extLst>
              <a:ext uri="{FF2B5EF4-FFF2-40B4-BE49-F238E27FC236}">
                <a16:creationId xmlns:a16="http://schemas.microsoft.com/office/drawing/2014/main" id="{F45BEB20-7F8C-4FEF-822B-D2F7378A4222}"/>
              </a:ext>
            </a:extLst>
          </p:cNvPr>
          <p:cNvPicPr>
            <a:picLocks noChangeAspect="1"/>
          </p:cNvPicPr>
          <p:nvPr/>
        </p:nvPicPr>
        <p:blipFill>
          <a:blip r:embed="rId2"/>
          <a:stretch>
            <a:fillRect/>
          </a:stretch>
        </p:blipFill>
        <p:spPr>
          <a:xfrm>
            <a:off x="8256920" y="3708056"/>
            <a:ext cx="3935080" cy="3149944"/>
          </a:xfrm>
          <a:prstGeom prst="rect">
            <a:avLst/>
          </a:prstGeom>
        </p:spPr>
      </p:pic>
    </p:spTree>
    <p:extLst>
      <p:ext uri="{BB962C8B-B14F-4D97-AF65-F5344CB8AC3E}">
        <p14:creationId xmlns:p14="http://schemas.microsoft.com/office/powerpoint/2010/main" val="1522275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80B7-5B39-4DE9-9367-DA69545672B1}"/>
              </a:ext>
            </a:extLst>
          </p:cNvPr>
          <p:cNvSpPr>
            <a:spLocks noGrp="1"/>
          </p:cNvSpPr>
          <p:nvPr>
            <p:ph type="ctrTitle"/>
          </p:nvPr>
        </p:nvSpPr>
        <p:spPr>
          <a:xfrm>
            <a:off x="550719" y="301337"/>
            <a:ext cx="11139054" cy="1579418"/>
          </a:xfrm>
        </p:spPr>
        <p:txBody>
          <a:bodyPr>
            <a:normAutofit fontScale="90000"/>
          </a:bodyPr>
          <a:lstStyle/>
          <a:p>
            <a:pPr algn="l"/>
            <a:r>
              <a:rPr lang="en-GB" b="1" dirty="0">
                <a:solidFill>
                  <a:schemeClr val="bg1"/>
                </a:solidFill>
              </a:rPr>
              <a:t>If students would like arrange a early  Careers Guidance Meeting </a:t>
            </a:r>
          </a:p>
        </p:txBody>
      </p:sp>
      <p:sp>
        <p:nvSpPr>
          <p:cNvPr id="3" name="Subtitle 2">
            <a:extLst>
              <a:ext uri="{FF2B5EF4-FFF2-40B4-BE49-F238E27FC236}">
                <a16:creationId xmlns:a16="http://schemas.microsoft.com/office/drawing/2014/main" id="{B320D7C4-404E-468F-818A-D2C63A6170B4}"/>
              </a:ext>
            </a:extLst>
          </p:cNvPr>
          <p:cNvSpPr>
            <a:spLocks noGrp="1"/>
          </p:cNvSpPr>
          <p:nvPr>
            <p:ph type="subTitle" idx="1"/>
          </p:nvPr>
        </p:nvSpPr>
        <p:spPr>
          <a:xfrm>
            <a:off x="644236" y="2161309"/>
            <a:ext cx="8562109" cy="3096491"/>
          </a:xfrm>
        </p:spPr>
        <p:txBody>
          <a:bodyPr>
            <a:noAutofit/>
          </a:bodyPr>
          <a:lstStyle/>
          <a:p>
            <a:pPr marL="342900" indent="-342900" algn="l">
              <a:buFont typeface="Arial" panose="020B0604020202020204" pitchFamily="34" charset="0"/>
              <a:buChar char="•"/>
            </a:pPr>
            <a:r>
              <a:rPr lang="en-GB" sz="4000" dirty="0">
                <a:solidFill>
                  <a:schemeClr val="bg1"/>
                </a:solidFill>
              </a:rPr>
              <a:t>They can drop into my office at break or lunchtime</a:t>
            </a:r>
          </a:p>
          <a:p>
            <a:pPr marL="342900" indent="-342900" algn="l">
              <a:buFont typeface="Arial" panose="020B0604020202020204" pitchFamily="34" charset="0"/>
              <a:buChar char="•"/>
            </a:pPr>
            <a:r>
              <a:rPr lang="en-GB" sz="4000" dirty="0">
                <a:solidFill>
                  <a:schemeClr val="bg1"/>
                </a:solidFill>
              </a:rPr>
              <a:t>Email me </a:t>
            </a:r>
            <a:r>
              <a:rPr lang="en-GB" sz="4000" dirty="0">
                <a:solidFill>
                  <a:schemeClr val="bg1"/>
                </a:solidFill>
                <a:hlinkClick r:id="rId2">
                  <a:extLst>
                    <a:ext uri="{A12FA001-AC4F-418D-AE19-62706E023703}">
                      <ahyp:hlinkClr xmlns:ahyp="http://schemas.microsoft.com/office/drawing/2018/hyperlinkcolor" val="tx"/>
                    </a:ext>
                  </a:extLst>
                </a:hlinkClick>
              </a:rPr>
              <a:t>rbl@belperschool.co.uk</a:t>
            </a:r>
            <a:endParaRPr lang="en-GB" sz="4000" dirty="0">
              <a:solidFill>
                <a:schemeClr val="bg1"/>
              </a:solidFill>
            </a:endParaRPr>
          </a:p>
          <a:p>
            <a:pPr marL="342900" indent="-342900" algn="l">
              <a:buFont typeface="Arial" panose="020B0604020202020204" pitchFamily="34" charset="0"/>
              <a:buChar char="•"/>
            </a:pPr>
            <a:r>
              <a:rPr lang="en-GB" sz="4000" dirty="0">
                <a:solidFill>
                  <a:schemeClr val="bg1"/>
                </a:solidFill>
              </a:rPr>
              <a:t>Tutors can refer students  to email me </a:t>
            </a:r>
          </a:p>
          <a:p>
            <a:pPr marL="342900" indent="-342900" algn="l">
              <a:buFont typeface="Arial" panose="020B0604020202020204" pitchFamily="34" charset="0"/>
              <a:buChar char="•"/>
            </a:pPr>
            <a:r>
              <a:rPr lang="en-GB" sz="4000" dirty="0">
                <a:solidFill>
                  <a:schemeClr val="bg1"/>
                </a:solidFill>
              </a:rPr>
              <a:t>Parents &amp; carers are welcome </a:t>
            </a:r>
          </a:p>
          <a:p>
            <a:pPr algn="l"/>
            <a:r>
              <a:rPr lang="en-GB" sz="4000" dirty="0">
                <a:solidFill>
                  <a:schemeClr val="bg1"/>
                </a:solidFill>
              </a:rPr>
              <a:t>   to email me </a:t>
            </a:r>
          </a:p>
        </p:txBody>
      </p:sp>
      <p:pic>
        <p:nvPicPr>
          <p:cNvPr id="4" name="Picture 3">
            <a:extLst>
              <a:ext uri="{FF2B5EF4-FFF2-40B4-BE49-F238E27FC236}">
                <a16:creationId xmlns:a16="http://schemas.microsoft.com/office/drawing/2014/main" id="{E0FEDBF4-0085-45D9-A869-F65725CB94D9}"/>
              </a:ext>
            </a:extLst>
          </p:cNvPr>
          <p:cNvPicPr>
            <a:picLocks noChangeAspect="1"/>
          </p:cNvPicPr>
          <p:nvPr/>
        </p:nvPicPr>
        <p:blipFill>
          <a:blip r:embed="rId3"/>
          <a:stretch>
            <a:fillRect/>
          </a:stretch>
        </p:blipFill>
        <p:spPr>
          <a:xfrm>
            <a:off x="8996039" y="4413329"/>
            <a:ext cx="3195961" cy="2444671"/>
          </a:xfrm>
          <a:prstGeom prst="rect">
            <a:avLst/>
          </a:prstGeom>
        </p:spPr>
      </p:pic>
      <p:pic>
        <p:nvPicPr>
          <p:cNvPr id="6" name="Picture 5">
            <a:extLst>
              <a:ext uri="{FF2B5EF4-FFF2-40B4-BE49-F238E27FC236}">
                <a16:creationId xmlns:a16="http://schemas.microsoft.com/office/drawing/2014/main" id="{0FDB7697-3450-4365-BFB6-FBE76D7FC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77880"/>
            <a:ext cx="3195961" cy="680120"/>
          </a:xfrm>
          <a:prstGeom prst="rect">
            <a:avLst/>
          </a:prstGeom>
        </p:spPr>
      </p:pic>
    </p:spTree>
    <p:extLst>
      <p:ext uri="{BB962C8B-B14F-4D97-AF65-F5344CB8AC3E}">
        <p14:creationId xmlns:p14="http://schemas.microsoft.com/office/powerpoint/2010/main" val="1166115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A205AF-BB49-47C5-A526-A02EDA0AFF1A}"/>
              </a:ext>
            </a:extLst>
          </p:cNvPr>
          <p:cNvSpPr>
            <a:spLocks noGrp="1"/>
          </p:cNvSpPr>
          <p:nvPr>
            <p:ph type="subTitle" idx="1"/>
          </p:nvPr>
        </p:nvSpPr>
        <p:spPr>
          <a:xfrm>
            <a:off x="106261" y="154162"/>
            <a:ext cx="6322248" cy="6598975"/>
          </a:xfrm>
        </p:spPr>
        <p:txBody>
          <a:bodyPr>
            <a:normAutofit/>
          </a:bodyPr>
          <a:lstStyle/>
          <a:p>
            <a:pPr fontAlgn="base"/>
            <a:r>
              <a:rPr lang="en-GB" sz="2800" b="1" u="sng" dirty="0"/>
              <a:t>Prom</a:t>
            </a:r>
            <a:endParaRPr lang="en-GB" sz="2800" dirty="0"/>
          </a:p>
          <a:p>
            <a:pPr fontAlgn="base"/>
            <a:r>
              <a:rPr lang="en-GB" sz="2800" dirty="0"/>
              <a:t>Wednesday 26</a:t>
            </a:r>
            <a:r>
              <a:rPr lang="en-GB" sz="2800" baseline="30000" dirty="0"/>
              <a:t>th</a:t>
            </a:r>
            <a:r>
              <a:rPr lang="en-GB" sz="2800" dirty="0"/>
              <a:t> June </a:t>
            </a:r>
          </a:p>
          <a:p>
            <a:pPr fontAlgn="base"/>
            <a:r>
              <a:rPr lang="en-GB" sz="2800" dirty="0"/>
              <a:t>19:00 - 23:00 (Doors open at 19:00) </a:t>
            </a:r>
          </a:p>
          <a:p>
            <a:pPr fontAlgn="base"/>
            <a:endParaRPr lang="en-GB" sz="2800" b="1" u="sng" dirty="0"/>
          </a:p>
          <a:p>
            <a:pPr fontAlgn="base"/>
            <a:r>
              <a:rPr lang="en-GB" sz="2800" b="1" u="sng" dirty="0"/>
              <a:t>Eligibility criteria </a:t>
            </a:r>
            <a:endParaRPr lang="en-GB" sz="2800" dirty="0"/>
          </a:p>
          <a:p>
            <a:pPr fontAlgn="base"/>
            <a:r>
              <a:rPr lang="en-GB" sz="2800" dirty="0"/>
              <a:t>All students are invited to attend the prom. However, in order to ensure that the event is a positive and respectful celebration, entry will be decided at the discretion of the Head of Year and the Senior Leadership Team. </a:t>
            </a:r>
            <a:br>
              <a:rPr lang="en-GB" dirty="0"/>
            </a:br>
            <a:endParaRPr lang="en-GB" sz="2800" dirty="0"/>
          </a:p>
          <a:p>
            <a:pPr fontAlgn="base"/>
            <a:r>
              <a:rPr lang="en-GB" sz="2800" b="1" u="sng" dirty="0"/>
              <a:t>Dress code</a:t>
            </a:r>
            <a:r>
              <a:rPr lang="en-GB" sz="2800" dirty="0"/>
              <a:t> </a:t>
            </a:r>
          </a:p>
          <a:p>
            <a:pPr fontAlgn="base"/>
            <a:r>
              <a:rPr lang="en-GB" sz="2800" dirty="0"/>
              <a:t>Dress to impress </a:t>
            </a:r>
          </a:p>
          <a:p>
            <a:endParaRPr lang="en-GB" dirty="0"/>
          </a:p>
        </p:txBody>
      </p:sp>
      <p:pic>
        <p:nvPicPr>
          <p:cNvPr id="5" name="Picture 4">
            <a:extLst>
              <a:ext uri="{FF2B5EF4-FFF2-40B4-BE49-F238E27FC236}">
                <a16:creationId xmlns:a16="http://schemas.microsoft.com/office/drawing/2014/main" id="{C58E0650-4EDD-4097-8ED1-C5A7800762DC}"/>
              </a:ext>
            </a:extLst>
          </p:cNvPr>
          <p:cNvPicPr>
            <a:picLocks noChangeAspect="1"/>
          </p:cNvPicPr>
          <p:nvPr/>
        </p:nvPicPr>
        <p:blipFill>
          <a:blip r:embed="rId2"/>
          <a:stretch>
            <a:fillRect/>
          </a:stretch>
        </p:blipFill>
        <p:spPr>
          <a:xfrm>
            <a:off x="7734648" y="231716"/>
            <a:ext cx="2767703" cy="2704417"/>
          </a:xfrm>
          <a:prstGeom prst="rect">
            <a:avLst/>
          </a:prstGeom>
        </p:spPr>
      </p:pic>
      <p:pic>
        <p:nvPicPr>
          <p:cNvPr id="6" name="Picture 5">
            <a:extLst>
              <a:ext uri="{FF2B5EF4-FFF2-40B4-BE49-F238E27FC236}">
                <a16:creationId xmlns:a16="http://schemas.microsoft.com/office/drawing/2014/main" id="{BDA52660-F77A-4169-9466-24504BEE9E1E}"/>
              </a:ext>
            </a:extLst>
          </p:cNvPr>
          <p:cNvPicPr>
            <a:picLocks noChangeAspect="1"/>
          </p:cNvPicPr>
          <p:nvPr/>
        </p:nvPicPr>
        <p:blipFill>
          <a:blip r:embed="rId3"/>
          <a:stretch>
            <a:fillRect/>
          </a:stretch>
        </p:blipFill>
        <p:spPr>
          <a:xfrm>
            <a:off x="6774923" y="3425314"/>
            <a:ext cx="4687151" cy="2393088"/>
          </a:xfrm>
          <a:prstGeom prst="rect">
            <a:avLst/>
          </a:prstGeom>
        </p:spPr>
      </p:pic>
    </p:spTree>
    <p:extLst>
      <p:ext uri="{BB962C8B-B14F-4D97-AF65-F5344CB8AC3E}">
        <p14:creationId xmlns:p14="http://schemas.microsoft.com/office/powerpoint/2010/main" val="32276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B2901-AAF1-45CC-8DBC-FFE9BDDEB602}"/>
              </a:ext>
            </a:extLst>
          </p:cNvPr>
          <p:cNvSpPr>
            <a:spLocks noGrp="1"/>
          </p:cNvSpPr>
          <p:nvPr>
            <p:ph idx="1"/>
          </p:nvPr>
        </p:nvSpPr>
        <p:spPr>
          <a:xfrm>
            <a:off x="167081" y="1117600"/>
            <a:ext cx="6520046" cy="5501313"/>
          </a:xfrm>
        </p:spPr>
        <p:txBody>
          <a:bodyPr>
            <a:normAutofit/>
          </a:bodyPr>
          <a:lstStyle/>
          <a:p>
            <a:pPr marL="0" indent="0" fontAlgn="base">
              <a:buNone/>
            </a:pPr>
            <a:endParaRPr lang="en-GB" dirty="0"/>
          </a:p>
          <a:p>
            <a:pPr marL="0" indent="0" fontAlgn="base">
              <a:buNone/>
            </a:pPr>
            <a:r>
              <a:rPr lang="en-GB" dirty="0"/>
              <a:t>We want this evening to be a celebration of our students' achievements and a lasting memory of their time at Belper School. Thank you for your continued support in making this event safe, fun and successful. </a:t>
            </a:r>
          </a:p>
          <a:p>
            <a:pPr marL="0" indent="0" fontAlgn="base">
              <a:buNone/>
            </a:pPr>
            <a:endParaRPr lang="en-GB" dirty="0"/>
          </a:p>
          <a:p>
            <a:pPr marL="0" indent="0" fontAlgn="base">
              <a:buNone/>
            </a:pPr>
            <a:r>
              <a:rPr lang="en-GB" dirty="0"/>
              <a:t>If you have any questions, please contact Wain Marriott (Head of Year 11) at belperschool@belperschool.co.uk</a:t>
            </a:r>
          </a:p>
          <a:p>
            <a:pPr marL="0" indent="0">
              <a:buNone/>
            </a:pPr>
            <a:endParaRPr lang="en-GB" dirty="0"/>
          </a:p>
        </p:txBody>
      </p:sp>
      <p:pic>
        <p:nvPicPr>
          <p:cNvPr id="4" name="Picture 3">
            <a:extLst>
              <a:ext uri="{FF2B5EF4-FFF2-40B4-BE49-F238E27FC236}">
                <a16:creationId xmlns:a16="http://schemas.microsoft.com/office/drawing/2014/main" id="{55D14010-50D6-404D-9F1D-59471759E4C3}"/>
              </a:ext>
            </a:extLst>
          </p:cNvPr>
          <p:cNvPicPr>
            <a:picLocks noChangeAspect="1"/>
          </p:cNvPicPr>
          <p:nvPr/>
        </p:nvPicPr>
        <p:blipFill>
          <a:blip r:embed="rId2"/>
          <a:stretch>
            <a:fillRect/>
          </a:stretch>
        </p:blipFill>
        <p:spPr>
          <a:xfrm>
            <a:off x="7734648" y="231716"/>
            <a:ext cx="2767703" cy="2704417"/>
          </a:xfrm>
          <a:prstGeom prst="rect">
            <a:avLst/>
          </a:prstGeom>
        </p:spPr>
      </p:pic>
      <p:pic>
        <p:nvPicPr>
          <p:cNvPr id="5" name="Picture 4">
            <a:extLst>
              <a:ext uri="{FF2B5EF4-FFF2-40B4-BE49-F238E27FC236}">
                <a16:creationId xmlns:a16="http://schemas.microsoft.com/office/drawing/2014/main" id="{1A678127-D380-472F-A652-9725CCD0F929}"/>
              </a:ext>
            </a:extLst>
          </p:cNvPr>
          <p:cNvPicPr>
            <a:picLocks noChangeAspect="1"/>
          </p:cNvPicPr>
          <p:nvPr/>
        </p:nvPicPr>
        <p:blipFill>
          <a:blip r:embed="rId3"/>
          <a:stretch>
            <a:fillRect/>
          </a:stretch>
        </p:blipFill>
        <p:spPr>
          <a:xfrm>
            <a:off x="6774923" y="3425314"/>
            <a:ext cx="4687151" cy="2393088"/>
          </a:xfrm>
          <a:prstGeom prst="rect">
            <a:avLst/>
          </a:prstGeom>
        </p:spPr>
      </p:pic>
    </p:spTree>
    <p:extLst>
      <p:ext uri="{BB962C8B-B14F-4D97-AF65-F5344CB8AC3E}">
        <p14:creationId xmlns:p14="http://schemas.microsoft.com/office/powerpoint/2010/main" val="13721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a:p>
            <a:endParaRPr lang="en-GB" sz="2800" dirty="0">
              <a:solidFill>
                <a:schemeClr val="tx1"/>
              </a:solidFill>
            </a:endParaRPr>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494438" y="1071790"/>
            <a:ext cx="10972800" cy="1925161"/>
          </a:xfrm>
        </p:spPr>
        <p:txBody>
          <a:bodyPr>
            <a:noAutofit/>
          </a:bodyPr>
          <a:lstStyle/>
          <a:p>
            <a:r>
              <a:rPr lang="en-GB" sz="3500" b="1" dirty="0">
                <a:solidFill>
                  <a:srgbClr val="5765AD"/>
                </a:solidFill>
                <a:latin typeface="Segoe UI Semibold" panose="020B0702040204020203" pitchFamily="34" charset="0"/>
                <a:cs typeface="Segoe UI Semibold" panose="020B0702040204020203" pitchFamily="34" charset="0"/>
              </a:rPr>
              <a:t>Mock Exams: </a:t>
            </a:r>
            <a:br>
              <a:rPr lang="en-GB" sz="3500" b="1" dirty="0">
                <a:solidFill>
                  <a:srgbClr val="5765AD"/>
                </a:solidFill>
                <a:latin typeface="Segoe UI Semibold" panose="020B0702040204020203" pitchFamily="34" charset="0"/>
                <a:cs typeface="Segoe UI Semibold" panose="020B0702040204020203" pitchFamily="34" charset="0"/>
              </a:rPr>
            </a:br>
            <a:br>
              <a:rPr lang="en-GB" sz="3500" b="1" dirty="0">
                <a:solidFill>
                  <a:srgbClr val="5765AD"/>
                </a:solidFill>
                <a:latin typeface="Segoe UI Semibold" panose="020B0702040204020203" pitchFamily="34" charset="0"/>
                <a:cs typeface="Segoe UI Semibold" panose="020B0702040204020203" pitchFamily="34" charset="0"/>
              </a:rPr>
            </a:br>
            <a:r>
              <a:rPr lang="en-GB" sz="3500" b="1" dirty="0">
                <a:solidFill>
                  <a:srgbClr val="5765AD"/>
                </a:solidFill>
                <a:latin typeface="Segoe UI Semibold" panose="020B0702040204020203" pitchFamily="34" charset="0"/>
                <a:cs typeface="Segoe UI Semibold" panose="020B0702040204020203" pitchFamily="34" charset="0"/>
              </a:rPr>
              <a:t>Monday 10</a:t>
            </a:r>
            <a:r>
              <a:rPr lang="en-GB" sz="3500" b="1" baseline="30000" dirty="0">
                <a:solidFill>
                  <a:srgbClr val="5765AD"/>
                </a:solidFill>
                <a:latin typeface="Segoe UI Semibold" panose="020B0702040204020203" pitchFamily="34" charset="0"/>
                <a:cs typeface="Segoe UI Semibold" panose="020B0702040204020203" pitchFamily="34" charset="0"/>
              </a:rPr>
              <a:t>th</a:t>
            </a:r>
            <a:r>
              <a:rPr lang="en-GB" sz="3500" b="1" dirty="0">
                <a:solidFill>
                  <a:srgbClr val="5765AD"/>
                </a:solidFill>
                <a:latin typeface="Segoe UI Semibold" panose="020B0702040204020203" pitchFamily="34" charset="0"/>
                <a:cs typeface="Segoe UI Semibold" panose="020B0702040204020203" pitchFamily="34" charset="0"/>
              </a:rPr>
              <a:t> November – Wednesday 26</a:t>
            </a:r>
            <a:r>
              <a:rPr lang="en-GB" sz="3500" b="1" baseline="30000" dirty="0">
                <a:solidFill>
                  <a:srgbClr val="5765AD"/>
                </a:solidFill>
                <a:latin typeface="Segoe UI Semibold" panose="020B0702040204020203" pitchFamily="34" charset="0"/>
                <a:cs typeface="Segoe UI Semibold" panose="020B0702040204020203" pitchFamily="34" charset="0"/>
              </a:rPr>
              <a:t>th</a:t>
            </a:r>
            <a:r>
              <a:rPr lang="en-GB" sz="3500" b="1" dirty="0">
                <a:solidFill>
                  <a:srgbClr val="5765AD"/>
                </a:solidFill>
                <a:latin typeface="Segoe UI Semibold" panose="020B0702040204020203" pitchFamily="34" charset="0"/>
                <a:cs typeface="Segoe UI Semibold" panose="020B0702040204020203" pitchFamily="34" charset="0"/>
              </a:rPr>
              <a:t> November</a:t>
            </a:r>
          </a:p>
        </p:txBody>
      </p:sp>
      <p:sp>
        <p:nvSpPr>
          <p:cNvPr id="7" name="Title 20">
            <a:extLst>
              <a:ext uri="{FF2B5EF4-FFF2-40B4-BE49-F238E27FC236}">
                <a16:creationId xmlns:a16="http://schemas.microsoft.com/office/drawing/2014/main" id="{23F7D116-9C5A-462C-AB71-8A1E559A6670}"/>
              </a:ext>
            </a:extLst>
          </p:cNvPr>
          <p:cNvSpPr txBox="1">
            <a:spLocks/>
          </p:cNvSpPr>
          <p:nvPr/>
        </p:nvSpPr>
        <p:spPr>
          <a:xfrm>
            <a:off x="494438" y="2391274"/>
            <a:ext cx="10972800" cy="28803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endParaRPr lang="en-GB" sz="3600" b="1" dirty="0">
              <a:solidFill>
                <a:srgbClr val="5765AD"/>
              </a:solidFill>
              <a:latin typeface="Segoe UI Semibold" panose="020B0702040204020203" pitchFamily="34" charset="0"/>
              <a:cs typeface="Segoe UI Semibold" panose="020B0702040204020203" pitchFamily="34" charset="0"/>
            </a:endParaRPr>
          </a:p>
          <a:p>
            <a:r>
              <a:rPr lang="en-GB" sz="3600" b="1" dirty="0">
                <a:solidFill>
                  <a:srgbClr val="5765AD"/>
                </a:solidFill>
                <a:latin typeface="Segoe UI Semibold" panose="020B0702040204020203" pitchFamily="34" charset="0"/>
                <a:cs typeface="Segoe UI Semibold" panose="020B0702040204020203" pitchFamily="34" charset="0"/>
              </a:rPr>
              <a:t>There are also Language speaking exams in the </a:t>
            </a:r>
            <a:r>
              <a:rPr lang="en-GB" sz="3600" b="1">
                <a:solidFill>
                  <a:srgbClr val="5765AD"/>
                </a:solidFill>
                <a:latin typeface="Segoe UI Semibold" panose="020B0702040204020203" pitchFamily="34" charset="0"/>
                <a:cs typeface="Segoe UI Semibold" panose="020B0702040204020203" pitchFamily="34" charset="0"/>
              </a:rPr>
              <a:t>weeks before</a:t>
            </a:r>
            <a:endParaRPr lang="en-GB" sz="3600" b="1" dirty="0">
              <a:solidFill>
                <a:srgbClr val="5765AD"/>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5563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a:p>
            <a:endParaRPr lang="en-GB" sz="2800" dirty="0">
              <a:solidFill>
                <a:schemeClr val="tx1"/>
              </a:solidFill>
            </a:endParaRPr>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479376" y="332656"/>
            <a:ext cx="10972800" cy="5904656"/>
          </a:xfrm>
        </p:spPr>
        <p:txBody>
          <a:bodyPr>
            <a:normAutofit/>
          </a:bodyPr>
          <a:lstStyle/>
          <a:p>
            <a:pPr marL="571500" indent="-571500" algn="l">
              <a:buFont typeface="Arial" panose="020B0604020202020204" pitchFamily="34" charset="0"/>
              <a:buChar char="•"/>
            </a:pPr>
            <a:r>
              <a:rPr lang="en-GB" sz="3600" b="1" dirty="0">
                <a:solidFill>
                  <a:srgbClr val="5765AD"/>
                </a:solidFill>
                <a:latin typeface="Segoe UI Semibold" panose="020B0702040204020203" pitchFamily="34" charset="0"/>
                <a:cs typeface="Segoe UI Semibold" panose="020B0702040204020203" pitchFamily="34" charset="0"/>
              </a:rPr>
              <a:t>Students will sit mock exams for all subjects where there is a final exam in the summer</a:t>
            </a:r>
            <a:br>
              <a:rPr lang="en-GB" sz="3600" b="1" dirty="0">
                <a:solidFill>
                  <a:srgbClr val="5765AD"/>
                </a:solidFill>
                <a:latin typeface="Segoe UI Semibold" panose="020B0702040204020203" pitchFamily="34" charset="0"/>
                <a:cs typeface="Segoe UI Semibold" panose="020B0702040204020203" pitchFamily="34" charset="0"/>
              </a:rPr>
            </a:br>
            <a:br>
              <a:rPr lang="en-GB" sz="3600" b="1" dirty="0">
                <a:solidFill>
                  <a:srgbClr val="5765AD"/>
                </a:solidFill>
                <a:latin typeface="Segoe UI Semibold" panose="020B0702040204020203" pitchFamily="34" charset="0"/>
                <a:cs typeface="Segoe UI Semibold" panose="020B0702040204020203" pitchFamily="34" charset="0"/>
              </a:rPr>
            </a:br>
            <a:r>
              <a:rPr lang="en-GB" sz="3600" b="1" dirty="0">
                <a:solidFill>
                  <a:srgbClr val="5765AD"/>
                </a:solidFill>
                <a:latin typeface="Segoe UI Semibold" panose="020B0702040204020203" pitchFamily="34" charset="0"/>
                <a:cs typeface="Segoe UI Semibold" panose="020B0702040204020203" pitchFamily="34" charset="0"/>
              </a:rPr>
              <a:t>In some subjects, students will sit more than one paper</a:t>
            </a:r>
            <a:br>
              <a:rPr lang="en-GB" sz="3600" b="1" dirty="0">
                <a:solidFill>
                  <a:srgbClr val="5765AD"/>
                </a:solidFill>
                <a:latin typeface="Segoe UI Semibold" panose="020B0702040204020203" pitchFamily="34" charset="0"/>
                <a:cs typeface="Segoe UI Semibold" panose="020B0702040204020203" pitchFamily="34" charset="0"/>
              </a:rPr>
            </a:br>
            <a:br>
              <a:rPr lang="en-GB" sz="3600" b="1" dirty="0">
                <a:solidFill>
                  <a:srgbClr val="5765AD"/>
                </a:solidFill>
                <a:latin typeface="Segoe UI Semibold" panose="020B0702040204020203" pitchFamily="34" charset="0"/>
                <a:cs typeface="Segoe UI Semibold" panose="020B0702040204020203" pitchFamily="34" charset="0"/>
              </a:rPr>
            </a:br>
            <a:br>
              <a:rPr lang="en-GB" sz="3600" b="1" dirty="0">
                <a:solidFill>
                  <a:srgbClr val="5765AD"/>
                </a:solidFill>
                <a:latin typeface="Segoe UI Semibold" panose="020B0702040204020203" pitchFamily="34" charset="0"/>
                <a:cs typeface="Segoe UI Semibold" panose="020B0702040204020203" pitchFamily="34" charset="0"/>
              </a:rPr>
            </a:br>
            <a:endParaRPr lang="en-GB" sz="3600" b="1" dirty="0">
              <a:solidFill>
                <a:srgbClr val="5765AD"/>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49863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a:p>
            <a:r>
              <a:rPr lang="en-GB" sz="2800" dirty="0">
                <a:solidFill>
                  <a:schemeClr val="tx1"/>
                </a:solidFill>
              </a:rPr>
              <a:t>The mock exams help to prepare for the real GCSEs</a:t>
            </a:r>
          </a:p>
          <a:p>
            <a:pPr marL="342900" indent="-342900">
              <a:buFont typeface="Arial" panose="020B0604020202020204" pitchFamily="34" charset="0"/>
              <a:buChar char="•"/>
            </a:pPr>
            <a:r>
              <a:rPr lang="en-GB" sz="2800" dirty="0">
                <a:solidFill>
                  <a:schemeClr val="tx1"/>
                </a:solidFill>
              </a:rPr>
              <a:t>How to revise</a:t>
            </a:r>
          </a:p>
          <a:p>
            <a:pPr marL="342900" indent="-342900">
              <a:buFont typeface="Arial" panose="020B0604020202020204" pitchFamily="34" charset="0"/>
              <a:buChar char="•"/>
            </a:pPr>
            <a:r>
              <a:rPr lang="en-GB" sz="2800" dirty="0">
                <a:solidFill>
                  <a:schemeClr val="tx1"/>
                </a:solidFill>
              </a:rPr>
              <a:t>What to revise</a:t>
            </a:r>
          </a:p>
          <a:p>
            <a:pPr marL="342900" indent="-342900">
              <a:buFont typeface="Arial" panose="020B0604020202020204" pitchFamily="34" charset="0"/>
              <a:buChar char="•"/>
            </a:pPr>
            <a:r>
              <a:rPr lang="en-GB" sz="2800" dirty="0">
                <a:solidFill>
                  <a:schemeClr val="tx1"/>
                </a:solidFill>
              </a:rPr>
              <a:t>How to manage emotions in the build up to the exams</a:t>
            </a:r>
          </a:p>
          <a:p>
            <a:pPr marL="342900" indent="-342900">
              <a:buFont typeface="Arial" panose="020B0604020202020204" pitchFamily="34" charset="0"/>
              <a:buChar char="•"/>
            </a:pPr>
            <a:r>
              <a:rPr lang="en-GB" sz="2800" dirty="0">
                <a:solidFill>
                  <a:schemeClr val="tx1"/>
                </a:solidFill>
              </a:rPr>
              <a:t>Procedures and routines</a:t>
            </a:r>
          </a:p>
          <a:p>
            <a:pPr marL="342900" indent="-342900">
              <a:buFont typeface="Arial" panose="020B0604020202020204" pitchFamily="34" charset="0"/>
              <a:buChar char="•"/>
            </a:pPr>
            <a:r>
              <a:rPr lang="en-GB" sz="2800" dirty="0">
                <a:solidFill>
                  <a:schemeClr val="tx1"/>
                </a:solidFill>
              </a:rPr>
              <a:t>Examination rules</a:t>
            </a:r>
          </a:p>
          <a:p>
            <a:pPr marL="342900" indent="-342900">
              <a:buFont typeface="Arial" panose="020B0604020202020204" pitchFamily="34" charset="0"/>
              <a:buChar char="•"/>
            </a:pPr>
            <a:r>
              <a:rPr lang="en-GB" sz="2800" dirty="0">
                <a:solidFill>
                  <a:schemeClr val="tx1"/>
                </a:solidFill>
              </a:rPr>
              <a:t>How to manage time in the exam</a:t>
            </a:r>
          </a:p>
          <a:p>
            <a:pPr marL="342900" indent="-342900">
              <a:buFont typeface="Arial" panose="020B0604020202020204" pitchFamily="34" charset="0"/>
              <a:buChar char="•"/>
            </a:pPr>
            <a:r>
              <a:rPr lang="en-GB" sz="2800" dirty="0">
                <a:solidFill>
                  <a:schemeClr val="tx1"/>
                </a:solidFill>
              </a:rPr>
              <a:t>How to keep going during the exam</a:t>
            </a:r>
          </a:p>
          <a:p>
            <a:pPr marL="342900" indent="-342900">
              <a:buFont typeface="Arial" panose="020B0604020202020204" pitchFamily="34" charset="0"/>
              <a:buChar char="•"/>
            </a:pPr>
            <a:r>
              <a:rPr lang="en-GB" sz="2800" dirty="0">
                <a:solidFill>
                  <a:schemeClr val="tx1"/>
                </a:solidFill>
              </a:rPr>
              <a:t>What happens on results day</a:t>
            </a:r>
          </a:p>
          <a:p>
            <a:pPr marL="342900" indent="-342900">
              <a:buFont typeface="Arial" panose="020B0604020202020204" pitchFamily="34" charset="0"/>
              <a:buChar char="•"/>
            </a:pPr>
            <a:r>
              <a:rPr lang="en-GB" sz="2800" dirty="0">
                <a:solidFill>
                  <a:schemeClr val="tx1"/>
                </a:solidFill>
              </a:rPr>
              <a:t>How to deal with the work load</a:t>
            </a:r>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479376" y="332656"/>
            <a:ext cx="10972800" cy="1143000"/>
          </a:xfrm>
        </p:spPr>
        <p:txBody>
          <a:bodyPr>
            <a:normAutofit fontScale="90000"/>
          </a:bodyPr>
          <a:lstStyle/>
          <a:p>
            <a:r>
              <a:rPr lang="en-GB" sz="6000" b="1" dirty="0">
                <a:solidFill>
                  <a:srgbClr val="5765AD"/>
                </a:solidFill>
              </a:rPr>
              <a:t>Mock Exams</a:t>
            </a:r>
            <a:br>
              <a:rPr lang="en-GB" sz="6000" b="1" dirty="0">
                <a:solidFill>
                  <a:srgbClr val="5765AD"/>
                </a:solidFill>
              </a:rPr>
            </a:br>
            <a:r>
              <a:rPr lang="en-GB" sz="2700" b="1" dirty="0">
                <a:solidFill>
                  <a:srgbClr val="5765AD"/>
                </a:solidFill>
              </a:rPr>
              <a:t>Monday 10</a:t>
            </a:r>
            <a:r>
              <a:rPr lang="en-GB" sz="2700" b="1" baseline="30000" dirty="0">
                <a:solidFill>
                  <a:srgbClr val="5765AD"/>
                </a:solidFill>
              </a:rPr>
              <a:t>th</a:t>
            </a:r>
            <a:r>
              <a:rPr lang="en-GB" sz="2700" b="1" dirty="0">
                <a:solidFill>
                  <a:srgbClr val="5765AD"/>
                </a:solidFill>
              </a:rPr>
              <a:t> November</a:t>
            </a:r>
            <a:endParaRPr lang="en-GB" sz="6000" b="1" dirty="0">
              <a:solidFill>
                <a:srgbClr val="5765AD"/>
              </a:solidFill>
            </a:endParaRPr>
          </a:p>
        </p:txBody>
      </p:sp>
    </p:spTree>
    <p:extLst>
      <p:ext uri="{BB962C8B-B14F-4D97-AF65-F5344CB8AC3E}">
        <p14:creationId xmlns:p14="http://schemas.microsoft.com/office/powerpoint/2010/main" val="306414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a:p>
            <a:r>
              <a:rPr lang="en-GB" sz="2800" dirty="0">
                <a:solidFill>
                  <a:schemeClr val="tx1"/>
                </a:solidFill>
              </a:rPr>
              <a:t>Our Examination Team will:</a:t>
            </a:r>
          </a:p>
          <a:p>
            <a:pPr marL="457200" indent="-457200">
              <a:buFont typeface="Arial" panose="020B0604020202020204" pitchFamily="34" charset="0"/>
              <a:buChar char="•"/>
            </a:pPr>
            <a:r>
              <a:rPr lang="en-GB" sz="2800" dirty="0">
                <a:solidFill>
                  <a:schemeClr val="tx1"/>
                </a:solidFill>
              </a:rPr>
              <a:t>Provide each student with an identification card </a:t>
            </a:r>
          </a:p>
          <a:p>
            <a:pPr marL="457200" indent="-457200">
              <a:buFont typeface="Arial" panose="020B0604020202020204" pitchFamily="34" charset="0"/>
              <a:buChar char="•"/>
            </a:pPr>
            <a:r>
              <a:rPr lang="en-GB" sz="2800" dirty="0">
                <a:solidFill>
                  <a:schemeClr val="tx1"/>
                </a:solidFill>
              </a:rPr>
              <a:t>Provide details of seat numbers for each exam</a:t>
            </a:r>
          </a:p>
          <a:p>
            <a:pPr marL="457200" indent="-457200">
              <a:buFont typeface="Arial" panose="020B0604020202020204" pitchFamily="34" charset="0"/>
              <a:buChar char="•"/>
            </a:pPr>
            <a:r>
              <a:rPr lang="en-GB" sz="2800" dirty="0">
                <a:solidFill>
                  <a:schemeClr val="tx1"/>
                </a:solidFill>
              </a:rPr>
              <a:t>Post details of the seating plans outside the exam hall</a:t>
            </a:r>
          </a:p>
          <a:p>
            <a:pPr marL="457200" indent="-457200">
              <a:buFont typeface="Arial" panose="020B0604020202020204" pitchFamily="34" charset="0"/>
              <a:buChar char="•"/>
            </a:pPr>
            <a:r>
              <a:rPr lang="en-GB" sz="2800" dirty="0">
                <a:solidFill>
                  <a:schemeClr val="tx1"/>
                </a:solidFill>
              </a:rPr>
              <a:t>Provide an exam timetable</a:t>
            </a:r>
          </a:p>
          <a:p>
            <a:pPr marL="457200" indent="-457200">
              <a:buFont typeface="Arial" panose="020B0604020202020204" pitchFamily="34" charset="0"/>
              <a:buChar char="•"/>
            </a:pPr>
            <a:endParaRPr lang="en-GB" sz="2800" dirty="0">
              <a:solidFill>
                <a:schemeClr val="tx1"/>
              </a:solidFill>
            </a:endParaRPr>
          </a:p>
          <a:p>
            <a:r>
              <a:rPr lang="en-GB" sz="2800" dirty="0">
                <a:solidFill>
                  <a:schemeClr val="tx1"/>
                </a:solidFill>
              </a:rPr>
              <a:t>We will be providing some resources </a:t>
            </a:r>
            <a:r>
              <a:rPr lang="en-GB" sz="2800">
                <a:solidFill>
                  <a:schemeClr val="tx1"/>
                </a:solidFill>
              </a:rPr>
              <a:t>for revision.</a:t>
            </a:r>
            <a:endParaRPr lang="en-GB" sz="2800" dirty="0">
              <a:solidFill>
                <a:schemeClr val="tx1"/>
              </a:solidFill>
            </a:endParaRPr>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Exam Preparation</a:t>
            </a:r>
          </a:p>
        </p:txBody>
      </p:sp>
    </p:spTree>
    <p:extLst>
      <p:ext uri="{BB962C8B-B14F-4D97-AF65-F5344CB8AC3E}">
        <p14:creationId xmlns:p14="http://schemas.microsoft.com/office/powerpoint/2010/main" val="137769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353390" y="237307"/>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pPr marL="457200" indent="-457200">
              <a:buFont typeface="Arial" panose="020B0604020202020204" pitchFamily="34" charset="0"/>
              <a:buChar char="•"/>
            </a:pPr>
            <a:r>
              <a:rPr lang="en-GB" sz="3200" dirty="0">
                <a:solidFill>
                  <a:schemeClr val="tx1"/>
                </a:solidFill>
              </a:rPr>
              <a:t>Have a copy of the mock timetable available</a:t>
            </a:r>
          </a:p>
          <a:p>
            <a:pPr marL="457200" indent="-457200">
              <a:buFont typeface="Arial" panose="020B0604020202020204" pitchFamily="34" charset="0"/>
              <a:buChar char="•"/>
            </a:pPr>
            <a:r>
              <a:rPr lang="en-GB" sz="3200" dirty="0">
                <a:solidFill>
                  <a:schemeClr val="tx1"/>
                </a:solidFill>
              </a:rPr>
              <a:t>Ensure they have somewhere quiet to revise</a:t>
            </a:r>
          </a:p>
          <a:p>
            <a:pPr marL="457200" indent="-457200">
              <a:buFont typeface="Arial" panose="020B0604020202020204" pitchFamily="34" charset="0"/>
              <a:buChar char="•"/>
            </a:pPr>
            <a:r>
              <a:rPr lang="en-GB" sz="3200" dirty="0">
                <a:solidFill>
                  <a:schemeClr val="tx1"/>
                </a:solidFill>
              </a:rPr>
              <a:t>Ensure they have time to revise</a:t>
            </a:r>
          </a:p>
          <a:p>
            <a:pPr marL="457200" indent="-457200">
              <a:buFont typeface="Arial" panose="020B0604020202020204" pitchFamily="34" charset="0"/>
              <a:buChar char="•"/>
            </a:pPr>
            <a:r>
              <a:rPr lang="en-GB" sz="3200" dirty="0">
                <a:solidFill>
                  <a:schemeClr val="tx1"/>
                </a:solidFill>
              </a:rPr>
              <a:t>Let them have time to relax</a:t>
            </a:r>
          </a:p>
          <a:p>
            <a:pPr marL="457200" indent="-457200">
              <a:buFont typeface="Arial" panose="020B0604020202020204" pitchFamily="34" charset="0"/>
              <a:buChar char="•"/>
            </a:pPr>
            <a:r>
              <a:rPr lang="en-GB" sz="3200" dirty="0">
                <a:solidFill>
                  <a:schemeClr val="tx1"/>
                </a:solidFill>
              </a:rPr>
              <a:t>Speak to their place of work to reduce their hours</a:t>
            </a:r>
          </a:p>
          <a:p>
            <a:pPr marL="457200" indent="-457200">
              <a:buFont typeface="Arial" panose="020B0604020202020204" pitchFamily="34" charset="0"/>
              <a:buChar char="•"/>
            </a:pPr>
            <a:r>
              <a:rPr lang="en-GB" sz="3200" dirty="0">
                <a:solidFill>
                  <a:schemeClr val="tx1"/>
                </a:solidFill>
              </a:rPr>
              <a:t>Check that they have the equipment they need</a:t>
            </a:r>
          </a:p>
          <a:p>
            <a:pPr marL="457200" indent="-457200">
              <a:buFont typeface="Arial" panose="020B0604020202020204" pitchFamily="34" charset="0"/>
              <a:buChar char="•"/>
            </a:pPr>
            <a:r>
              <a:rPr lang="en-GB" sz="3200" dirty="0">
                <a:solidFill>
                  <a:schemeClr val="tx1"/>
                </a:solidFill>
              </a:rPr>
              <a:t>Encourage them to come to drop in sessions</a:t>
            </a:r>
          </a:p>
          <a:p>
            <a:pPr marL="457200" indent="-457200">
              <a:buFont typeface="Arial" panose="020B0604020202020204" pitchFamily="34" charset="0"/>
              <a:buChar char="•"/>
            </a:pPr>
            <a:r>
              <a:rPr lang="en-GB" sz="3200" dirty="0">
                <a:solidFill>
                  <a:schemeClr val="tx1"/>
                </a:solidFill>
              </a:rPr>
              <a:t>Encourage them to have breakfast before school</a:t>
            </a:r>
          </a:p>
          <a:p>
            <a:pPr marL="457200" indent="-457200">
              <a:buFont typeface="Arial" panose="020B0604020202020204" pitchFamily="34" charset="0"/>
              <a:buChar char="•"/>
            </a:pPr>
            <a:r>
              <a:rPr lang="en-GB" sz="3200" dirty="0">
                <a:solidFill>
                  <a:schemeClr val="tx1"/>
                </a:solidFill>
              </a:rPr>
              <a:t>Ensure they get to bed at a reasonable time</a:t>
            </a:r>
          </a:p>
          <a:p>
            <a:pPr marL="457200" indent="-457200">
              <a:buFont typeface="Arial" panose="020B0604020202020204" pitchFamily="34" charset="0"/>
              <a:buChar char="•"/>
            </a:pPr>
            <a:r>
              <a:rPr lang="en-GB" sz="3200" dirty="0">
                <a:solidFill>
                  <a:schemeClr val="tx1"/>
                </a:solidFill>
              </a:rPr>
              <a:t>Ensure they are in school</a:t>
            </a:r>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What can you do?</a:t>
            </a:r>
          </a:p>
        </p:txBody>
      </p:sp>
    </p:spTree>
    <p:extLst>
      <p:ext uri="{BB962C8B-B14F-4D97-AF65-F5344CB8AC3E}">
        <p14:creationId xmlns:p14="http://schemas.microsoft.com/office/powerpoint/2010/main" val="7978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42C4B-395C-380A-2A95-58EEE3D863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912768"/>
          </a:xfrm>
          <a:prstGeom prst="rect">
            <a:avLst/>
          </a:prstGeom>
        </p:spPr>
      </p:pic>
      <p:sp>
        <p:nvSpPr>
          <p:cNvPr id="6" name="Rectangle: Rounded Corners 5">
            <a:extLst>
              <a:ext uri="{FF2B5EF4-FFF2-40B4-BE49-F238E27FC236}">
                <a16:creationId xmlns:a16="http://schemas.microsoft.com/office/drawing/2014/main" id="{F83BFF36-BF2B-4C94-A36A-0403441E79DD}"/>
              </a:ext>
            </a:extLst>
          </p:cNvPr>
          <p:cNvSpPr/>
          <p:nvPr/>
        </p:nvSpPr>
        <p:spPr>
          <a:xfrm>
            <a:off x="259384" y="258360"/>
            <a:ext cx="11485220" cy="6383385"/>
          </a:xfrm>
          <a:prstGeom prst="roundRect">
            <a:avLst>
              <a:gd name="adj" fmla="val 5473"/>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a:p>
          <a:p>
            <a:endParaRPr lang="en-GB" dirty="0"/>
          </a:p>
          <a:p>
            <a:endParaRPr lang="en-GB" dirty="0"/>
          </a:p>
          <a:p>
            <a:endParaRPr lang="en-GB" dirty="0"/>
          </a:p>
          <a:p>
            <a:endParaRPr lang="en-GB" dirty="0"/>
          </a:p>
        </p:txBody>
      </p:sp>
      <p:sp>
        <p:nvSpPr>
          <p:cNvPr id="21" name="Title 20">
            <a:extLst>
              <a:ext uri="{FF2B5EF4-FFF2-40B4-BE49-F238E27FC236}">
                <a16:creationId xmlns:a16="http://schemas.microsoft.com/office/drawing/2014/main" id="{524CAD07-0E7E-4008-987F-AFE96500A2C4}"/>
              </a:ext>
            </a:extLst>
          </p:cNvPr>
          <p:cNvSpPr>
            <a:spLocks noGrp="1"/>
          </p:cNvSpPr>
          <p:nvPr>
            <p:ph type="title"/>
          </p:nvPr>
        </p:nvSpPr>
        <p:spPr>
          <a:xfrm>
            <a:off x="259384" y="237768"/>
            <a:ext cx="10972800" cy="1143000"/>
          </a:xfrm>
        </p:spPr>
        <p:txBody>
          <a:bodyPr>
            <a:normAutofit/>
          </a:bodyPr>
          <a:lstStyle/>
          <a:p>
            <a:r>
              <a:rPr lang="en-GB" sz="6000" b="1" dirty="0">
                <a:solidFill>
                  <a:srgbClr val="5765AD"/>
                </a:solidFill>
              </a:rPr>
              <a:t>What Year 11 say…</a:t>
            </a:r>
          </a:p>
        </p:txBody>
      </p:sp>
      <p:sp>
        <p:nvSpPr>
          <p:cNvPr id="3" name="TextBox 2">
            <a:extLst>
              <a:ext uri="{FF2B5EF4-FFF2-40B4-BE49-F238E27FC236}">
                <a16:creationId xmlns:a16="http://schemas.microsoft.com/office/drawing/2014/main" id="{4E170FD5-70F1-4E83-B1BD-FD06317F9CC2}"/>
              </a:ext>
            </a:extLst>
          </p:cNvPr>
          <p:cNvSpPr txBox="1"/>
          <p:nvPr/>
        </p:nvSpPr>
        <p:spPr>
          <a:xfrm>
            <a:off x="701964" y="1274618"/>
            <a:ext cx="10446327" cy="5078313"/>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000000"/>
                </a:solidFill>
              </a:rPr>
              <a:t>Take my phone away (Good luck!)</a:t>
            </a:r>
          </a:p>
          <a:p>
            <a:pPr marL="285750" indent="-285750">
              <a:buFont typeface="Arial" panose="020B0604020202020204" pitchFamily="34" charset="0"/>
              <a:buChar char="•"/>
            </a:pPr>
            <a:r>
              <a:rPr lang="en-GB" sz="3600" dirty="0">
                <a:solidFill>
                  <a:srgbClr val="000000"/>
                </a:solidFill>
              </a:rPr>
              <a:t>Reward me</a:t>
            </a:r>
          </a:p>
          <a:p>
            <a:pPr marL="285750" indent="-285750">
              <a:buFont typeface="Arial" panose="020B0604020202020204" pitchFamily="34" charset="0"/>
              <a:buChar char="•"/>
            </a:pPr>
            <a:r>
              <a:rPr lang="en-GB" sz="3600" dirty="0">
                <a:solidFill>
                  <a:srgbClr val="000000"/>
                </a:solidFill>
              </a:rPr>
              <a:t>Help me to go through answers</a:t>
            </a:r>
          </a:p>
          <a:p>
            <a:pPr marL="285750" indent="-285750">
              <a:buFont typeface="Arial" panose="020B0604020202020204" pitchFamily="34" charset="0"/>
              <a:buChar char="•"/>
            </a:pPr>
            <a:r>
              <a:rPr lang="en-GB" sz="3600" dirty="0">
                <a:solidFill>
                  <a:srgbClr val="000000"/>
                </a:solidFill>
              </a:rPr>
              <a:t>Test me</a:t>
            </a:r>
          </a:p>
          <a:p>
            <a:pPr marL="285750" indent="-285750">
              <a:buFont typeface="Arial" panose="020B0604020202020204" pitchFamily="34" charset="0"/>
              <a:buChar char="•"/>
            </a:pPr>
            <a:r>
              <a:rPr lang="en-GB" sz="3600" dirty="0">
                <a:solidFill>
                  <a:srgbClr val="000000"/>
                </a:solidFill>
              </a:rPr>
              <a:t>Make Dad stop singing – it’s distracting!</a:t>
            </a:r>
          </a:p>
          <a:p>
            <a:pPr marL="285750" indent="-285750">
              <a:buFont typeface="Arial" panose="020B0604020202020204" pitchFamily="34" charset="0"/>
              <a:buChar char="•"/>
            </a:pPr>
            <a:r>
              <a:rPr lang="en-GB" sz="3600" dirty="0">
                <a:solidFill>
                  <a:srgbClr val="000000"/>
                </a:solidFill>
              </a:rPr>
              <a:t>Get me some new furniture</a:t>
            </a:r>
          </a:p>
          <a:p>
            <a:pPr marL="285750" indent="-285750">
              <a:buFont typeface="Arial" panose="020B0604020202020204" pitchFamily="34" charset="0"/>
              <a:buChar char="•"/>
            </a:pPr>
            <a:r>
              <a:rPr lang="en-GB" sz="3600" dirty="0">
                <a:solidFill>
                  <a:srgbClr val="000000"/>
                </a:solidFill>
              </a:rPr>
              <a:t>Trust me to revise</a:t>
            </a:r>
          </a:p>
          <a:p>
            <a:pPr marL="285750" indent="-285750">
              <a:buFont typeface="Arial" panose="020B0604020202020204" pitchFamily="34" charset="0"/>
              <a:buChar char="•"/>
            </a:pPr>
            <a:r>
              <a:rPr lang="en-GB" sz="3600" dirty="0">
                <a:solidFill>
                  <a:srgbClr val="000000"/>
                </a:solidFill>
              </a:rPr>
              <a:t>Understand that we don’t revise like you did</a:t>
            </a:r>
          </a:p>
          <a:p>
            <a:pPr marL="285750" indent="-285750">
              <a:buFont typeface="Arial" panose="020B0604020202020204" pitchFamily="34" charset="0"/>
              <a:buChar char="•"/>
            </a:pPr>
            <a:r>
              <a:rPr lang="en-GB" sz="3600" dirty="0">
                <a:solidFill>
                  <a:srgbClr val="000000"/>
                </a:solidFill>
              </a:rPr>
              <a:t>Buy me some pens</a:t>
            </a:r>
          </a:p>
        </p:txBody>
      </p:sp>
    </p:spTree>
    <p:extLst>
      <p:ext uri="{BB962C8B-B14F-4D97-AF65-F5344CB8AC3E}">
        <p14:creationId xmlns:p14="http://schemas.microsoft.com/office/powerpoint/2010/main" val="41014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2015</Words>
  <Application>Microsoft Office PowerPoint</Application>
  <PresentationFormat>Widescreen</PresentationFormat>
  <Paragraphs>396</Paragraphs>
  <Slides>35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Calibri Light</vt:lpstr>
      <vt:lpstr>Segoe UI Semibold</vt:lpstr>
      <vt:lpstr>Office Theme</vt:lpstr>
      <vt:lpstr>PowerPoint Presentation</vt:lpstr>
      <vt:lpstr>PowerPoint Presentation</vt:lpstr>
      <vt:lpstr>Year 11 Timeline</vt:lpstr>
      <vt:lpstr>Mock Exams:   Monday 10th November – Wednesday 26th November</vt:lpstr>
      <vt:lpstr>Students will sit mock exams for all subjects where there is a final exam in the summer  In some subjects, students will sit more than one paper   </vt:lpstr>
      <vt:lpstr>Mock Exams Monday 10th November</vt:lpstr>
      <vt:lpstr>Exam Preparation</vt:lpstr>
      <vt:lpstr>What can you do?</vt:lpstr>
      <vt:lpstr>What Year 11 say…</vt:lpstr>
      <vt:lpstr>Revision Timetable</vt:lpstr>
      <vt:lpstr>Revision Timetable</vt:lpstr>
      <vt:lpstr>Opportunities in School</vt:lpstr>
      <vt:lpstr>PowerPoint Presentation</vt:lpstr>
      <vt:lpstr>PowerPoint Presentation</vt:lpstr>
      <vt:lpstr>Prohibited items </vt:lpstr>
      <vt:lpstr>Other Important Information</vt:lpstr>
      <vt:lpstr>Mock Results</vt:lpstr>
      <vt:lpstr>Mock Results</vt:lpstr>
      <vt:lpstr>Advice from Year 12</vt:lpstr>
      <vt:lpstr>16-18 Pathways</vt:lpstr>
      <vt:lpstr>PowerPoint Presentation</vt:lpstr>
      <vt:lpstr>Sixth Form: Subjects</vt:lpstr>
      <vt:lpstr>Sixth Form Open Evening</vt:lpstr>
      <vt:lpstr>Sixth Form</vt:lpstr>
      <vt:lpstr>   What next after  year 11?</vt:lpstr>
      <vt:lpstr>Next Steps for year 11</vt:lpstr>
      <vt:lpstr>What are the main post 16 options?</vt:lpstr>
      <vt:lpstr>PowerPoint Presentation</vt:lpstr>
      <vt:lpstr>Post-16 Study &amp; Training The HM Government say’s you need to be in education, employment or training until you are 18.  The main types of courses and training available to students after year 11 </vt:lpstr>
      <vt:lpstr>Vocational, Academic &amp; Technical</vt:lpstr>
      <vt:lpstr>General Advice for year 11 students </vt:lpstr>
      <vt:lpstr>Apprenticeships</vt:lpstr>
      <vt:lpstr>If students would like arrange a early  Careers Guidance Meeting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Leach</dc:creator>
  <cp:lastModifiedBy>Hannah Evans</cp:lastModifiedBy>
  <cp:revision>102</cp:revision>
  <cp:lastPrinted>2025-10-09T10:17:43Z</cp:lastPrinted>
  <dcterms:created xsi:type="dcterms:W3CDTF">2025-10-09T08:26:08Z</dcterms:created>
  <dcterms:modified xsi:type="dcterms:W3CDTF">2025-10-09T16:16:55Z</dcterms:modified>
</cp:coreProperties>
</file>